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8" r:id="rId3"/>
    <p:sldId id="342" r:id="rId4"/>
    <p:sldId id="329" r:id="rId5"/>
    <p:sldId id="340" r:id="rId6"/>
    <p:sldId id="341" r:id="rId7"/>
    <p:sldId id="338" r:id="rId8"/>
    <p:sldId id="339" r:id="rId9"/>
    <p:sldId id="290" r:id="rId10"/>
    <p:sldId id="343" r:id="rId11"/>
    <p:sldId id="344" r:id="rId12"/>
    <p:sldId id="333" r:id="rId13"/>
  </p:sldIdLst>
  <p:sldSz cx="6858000" cy="9906000" type="A4"/>
  <p:notesSz cx="6858000" cy="9906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E549EA66-C50A-45DA-978A-5895BF7848F1}">
          <p14:sldIdLst>
            <p14:sldId id="256"/>
            <p14:sldId id="258"/>
          </p14:sldIdLst>
        </p14:section>
        <p14:section name="Sekcja bez tytułu" id="{2C9080F3-E949-465E-B42B-1FDA0DEFD221}">
          <p14:sldIdLst>
            <p14:sldId id="342"/>
            <p14:sldId id="329"/>
            <p14:sldId id="340"/>
            <p14:sldId id="341"/>
            <p14:sldId id="338"/>
            <p14:sldId id="339"/>
            <p14:sldId id="290"/>
            <p14:sldId id="343"/>
            <p14:sldId id="344"/>
            <p14:sldId id="333"/>
          </p14:sldIdLst>
        </p14:section>
        <p14:section name="Sekcja bez tytułu" id="{8D829D3B-8488-44BC-B50F-BD342EE6704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1E"/>
    <a:srgbClr val="00A7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17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C0ADB34-FCAE-4E55-9A67-810724B4A1EE}" type="datetimeFigureOut">
              <a:rPr lang="pl-PL" smtClean="0"/>
              <a:t>2022-07-06</a:t>
            </a:fld>
            <a:endParaRPr lang="pl-PL"/>
          </a:p>
        </p:txBody>
      </p:sp>
      <p:sp>
        <p:nvSpPr>
          <p:cNvPr id="4" name="Symbol zastępczy obrazu slajdu 3"/>
          <p:cNvSpPr>
            <a:spLocks noGrp="1" noRot="1" noChangeAspect="1"/>
          </p:cNvSpPr>
          <p:nvPr>
            <p:ph type="sldImg" idx="2"/>
          </p:nvPr>
        </p:nvSpPr>
        <p:spPr>
          <a:xfrm>
            <a:off x="2271713" y="1238250"/>
            <a:ext cx="2314575" cy="33432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767263"/>
            <a:ext cx="5486400" cy="390048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09113"/>
            <a:ext cx="2971800" cy="4968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9409113"/>
            <a:ext cx="2971800" cy="496887"/>
          </a:xfrm>
          <a:prstGeom prst="rect">
            <a:avLst/>
          </a:prstGeom>
        </p:spPr>
        <p:txBody>
          <a:bodyPr vert="horz" lIns="91440" tIns="45720" rIns="91440" bIns="45720" rtlCol="0" anchor="b"/>
          <a:lstStyle>
            <a:lvl1pPr algn="r">
              <a:defRPr sz="1200"/>
            </a:lvl1pPr>
          </a:lstStyle>
          <a:p>
            <a:fld id="{8526B7C6-B500-4DFE-B995-B49B285D9732}" type="slidenum">
              <a:rPr lang="pl-PL" smtClean="0"/>
              <a:t>‹#›</a:t>
            </a:fld>
            <a:endParaRPr lang="pl-PL"/>
          </a:p>
        </p:txBody>
      </p:sp>
    </p:spTree>
    <p:extLst>
      <p:ext uri="{BB962C8B-B14F-4D97-AF65-F5344CB8AC3E}">
        <p14:creationId xmlns:p14="http://schemas.microsoft.com/office/powerpoint/2010/main" val="386648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B32E0F2-C465-456B-980E-94B6CEEC9086}" type="datetime1">
              <a:rPr lang="en-US" smtClean="0"/>
              <a:t>7/6/2022</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F2C7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90678B1-9A98-4BA6-882B-A2CDFFFE52DE}" type="datetime1">
              <a:rPr lang="en-US" smtClean="0"/>
              <a:t>7/6/2022</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F2C7E"/>
                </a:solidFill>
                <a:latin typeface="Arial"/>
                <a:cs typeface="Arial"/>
              </a:defRPr>
            </a:lvl1pPr>
          </a:lstStyle>
          <a:p>
            <a:endParaRPr/>
          </a:p>
        </p:txBody>
      </p:sp>
      <p:sp>
        <p:nvSpPr>
          <p:cNvPr id="3" name="Holder 3"/>
          <p:cNvSpPr>
            <a:spLocks noGrp="1"/>
          </p:cNvSpPr>
          <p:nvPr>
            <p:ph sz="half" idx="2"/>
          </p:nvPr>
        </p:nvSpPr>
        <p:spPr>
          <a:xfrm>
            <a:off x="721258" y="1972183"/>
            <a:ext cx="2485390" cy="6688455"/>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4" name="Holder 4"/>
          <p:cNvSpPr>
            <a:spLocks noGrp="1"/>
          </p:cNvSpPr>
          <p:nvPr>
            <p:ph sz="half" idx="3"/>
          </p:nvPr>
        </p:nvSpPr>
        <p:spPr>
          <a:xfrm>
            <a:off x="3556761" y="3389121"/>
            <a:ext cx="2491104" cy="4990465"/>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2F65FD1-0E29-46CD-8FA7-075A3EBB9DA7}" type="datetime1">
              <a:rPr lang="en-US" smtClean="0"/>
              <a:t>7/6/2022</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F2C7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4984B27-9FF4-4C62-8ED0-AAA7B9C3D137}" type="datetime1">
              <a:rPr lang="en-US" smtClean="0"/>
              <a:t>7/6/2022</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891D753-24EE-4E8A-8184-317FF6061D49}" type="datetime1">
              <a:rPr lang="en-US" smtClean="0"/>
              <a:t>7/6/2022</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1258" y="526160"/>
            <a:ext cx="5415483" cy="953135"/>
          </a:xfrm>
          <a:prstGeom prst="rect">
            <a:avLst/>
          </a:prstGeom>
        </p:spPr>
        <p:txBody>
          <a:bodyPr wrap="square" lIns="0" tIns="0" rIns="0" bIns="0">
            <a:spAutoFit/>
          </a:bodyPr>
          <a:lstStyle>
            <a:lvl1pPr>
              <a:defRPr sz="3200" b="1" i="0">
                <a:solidFill>
                  <a:srgbClr val="4F2C7E"/>
                </a:solidFill>
                <a:latin typeface="Arial"/>
                <a:cs typeface="Arial"/>
              </a:defRPr>
            </a:lvl1pPr>
          </a:lstStyle>
          <a:p>
            <a:endParaRPr/>
          </a:p>
        </p:txBody>
      </p:sp>
      <p:sp>
        <p:nvSpPr>
          <p:cNvPr id="3" name="Holder 3"/>
          <p:cNvSpPr>
            <a:spLocks noGrp="1"/>
          </p:cNvSpPr>
          <p:nvPr>
            <p:ph type="body" idx="1"/>
          </p:nvPr>
        </p:nvSpPr>
        <p:spPr>
          <a:xfrm>
            <a:off x="659561" y="2514219"/>
            <a:ext cx="5644515" cy="59759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4E74E185-1CCD-48FB-9550-2936C2DDD163}" type="datetime1">
              <a:rPr lang="en-US" smtClean="0"/>
              <a:t>7/6/2022</a:t>
            </a:fld>
            <a:endParaRPr lang="en-US"/>
          </a:p>
        </p:txBody>
      </p:sp>
      <p:sp>
        <p:nvSpPr>
          <p:cNvPr id="6" name="Holder 6"/>
          <p:cNvSpPr>
            <a:spLocks noGrp="1"/>
          </p:cNvSpPr>
          <p:nvPr>
            <p:ph type="sldNum" sz="quarter" idx="7"/>
          </p:nvPr>
        </p:nvSpPr>
        <p:spPr>
          <a:xfrm>
            <a:off x="6141973" y="9385807"/>
            <a:ext cx="205104"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grant-thornton-poland/mycompany/verification/" TargetMode="Externa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hyperlink" Target="https://www.facebook.com/GrantThorntonPL/" TargetMode="External"/><Relationship Id="rId1" Type="http://schemas.openxmlformats.org/officeDocument/2006/relationships/slideLayout" Target="../slideLayouts/slideLayout2.xml"/><Relationship Id="rId6" Type="http://schemas.openxmlformats.org/officeDocument/2006/relationships/hyperlink" Target="https://www.instagram.com/grant_thornton_polska/"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www.youtube.com/user/GrantThorntonPL" TargetMode="External"/><Relationship Id="rId4" Type="http://schemas.openxmlformats.org/officeDocument/2006/relationships/hyperlink" Target="https://twitter.com/GrantThorntonPL"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az 6" descr="Obraz zawierający osoba, mężczyzna, wewnątrz, okno&#10;&#10;Opis wygenerowany automatycznie">
            <a:extLst>
              <a:ext uri="{FF2B5EF4-FFF2-40B4-BE49-F238E27FC236}">
                <a16:creationId xmlns:a16="http://schemas.microsoft.com/office/drawing/2014/main" id="{042903A6-0421-CDA8-4829-4A7E2A6B6CE4}"/>
              </a:ext>
            </a:extLst>
          </p:cNvPr>
          <p:cNvPicPr>
            <a:picLocks noChangeAspect="1"/>
          </p:cNvPicPr>
          <p:nvPr/>
        </p:nvPicPr>
        <p:blipFill rotWithShape="1">
          <a:blip r:embed="rId2">
            <a:extLst>
              <a:ext uri="{28A0092B-C50C-407E-A947-70E740481C1C}">
                <a14:useLocalDpi xmlns:a14="http://schemas.microsoft.com/office/drawing/2010/main" val="0"/>
              </a:ext>
            </a:extLst>
          </a:blip>
          <a:srcRect l="9091"/>
          <a:stretch/>
        </p:blipFill>
        <p:spPr>
          <a:xfrm>
            <a:off x="0" y="4088972"/>
            <a:ext cx="6858000" cy="6360760"/>
          </a:xfrm>
          <a:prstGeom prst="rect">
            <a:avLst/>
          </a:prstGeom>
        </p:spPr>
      </p:pic>
      <p:pic>
        <p:nvPicPr>
          <p:cNvPr id="2" name="object 2"/>
          <p:cNvPicPr/>
          <p:nvPr/>
        </p:nvPicPr>
        <p:blipFill>
          <a:blip r:embed="rId3" cstate="print"/>
          <a:stretch>
            <a:fillRect/>
          </a:stretch>
        </p:blipFill>
        <p:spPr>
          <a:xfrm>
            <a:off x="663881" y="679739"/>
            <a:ext cx="2665393" cy="502848"/>
          </a:xfrm>
          <a:prstGeom prst="rect">
            <a:avLst/>
          </a:prstGeom>
        </p:spPr>
      </p:pic>
      <p:sp>
        <p:nvSpPr>
          <p:cNvPr id="3" name="object 3"/>
          <p:cNvSpPr txBox="1">
            <a:spLocks noGrp="1"/>
          </p:cNvSpPr>
          <p:nvPr>
            <p:ph type="title"/>
          </p:nvPr>
        </p:nvSpPr>
        <p:spPr>
          <a:xfrm>
            <a:off x="663881" y="2286000"/>
            <a:ext cx="5799633" cy="566822"/>
          </a:xfrm>
          <a:prstGeom prst="rect">
            <a:avLst/>
          </a:prstGeom>
        </p:spPr>
        <p:txBody>
          <a:bodyPr vert="horz" wrap="square" lIns="0" tIns="12700" rIns="0" bIns="0" rtlCol="0">
            <a:spAutoFit/>
          </a:bodyPr>
          <a:lstStyle/>
          <a:p>
            <a:pPr marL="12700" algn="l" rtl="0">
              <a:lnSpc>
                <a:spcPct val="100000"/>
              </a:lnSpc>
              <a:spcBef>
                <a:spcPts val="100"/>
              </a:spcBef>
            </a:pPr>
            <a:r>
              <a:rPr lang="en-gb" sz="3600" b="1" i="0" u="none" spc="75" baseline="0">
                <a:latin typeface="GT Walsheim Pro Bold" panose="02000503040000020003" pitchFamily="2" charset="-18"/>
                <a:cs typeface="Arial" panose="020B0604020202020204" pitchFamily="34" charset="0"/>
              </a:rPr>
              <a:t>Polish Deal 2.0. </a:t>
            </a:r>
            <a:endParaRPr lang="en-gb" sz="3600" dirty="0">
              <a:latin typeface="GT Walsheim Pro Bold" panose="02000503040000020003" pitchFamily="2" charset="-18"/>
              <a:cs typeface="Arial" panose="020B0604020202020204" pitchFamily="34" charset="0"/>
            </a:endParaRPr>
          </a:p>
        </p:txBody>
      </p:sp>
      <p:sp>
        <p:nvSpPr>
          <p:cNvPr id="4" name="object 4"/>
          <p:cNvSpPr txBox="1"/>
          <p:nvPr/>
        </p:nvSpPr>
        <p:spPr>
          <a:xfrm>
            <a:off x="664179" y="4085169"/>
            <a:ext cx="5330190" cy="289182"/>
          </a:xfrm>
          <a:prstGeom prst="rect">
            <a:avLst/>
          </a:prstGeom>
        </p:spPr>
        <p:txBody>
          <a:bodyPr vert="horz" wrap="square" lIns="0" tIns="12065" rIns="0" bIns="0" rtlCol="0">
            <a:spAutoFit/>
          </a:bodyPr>
          <a:lstStyle/>
          <a:p>
            <a:pPr marL="12700" marR="5080" algn="l" rtl="0">
              <a:lnSpc>
                <a:spcPct val="100000"/>
              </a:lnSpc>
              <a:spcBef>
                <a:spcPts val="95"/>
              </a:spcBef>
            </a:pPr>
            <a:r>
              <a:rPr lang="en-gb" b="1" i="0" u="none" spc="60" baseline="0" dirty="0">
                <a:solidFill>
                  <a:srgbClr val="FF7D1E"/>
                </a:solidFill>
                <a:latin typeface="GT Walsheim Pro Bold" panose="02000503040000020003" pitchFamily="2" charset="-18"/>
                <a:cs typeface="Arial" panose="020B0604020202020204" pitchFamily="34" charset="0"/>
              </a:rPr>
              <a:t>Changes in PIT for Entrepreneurs</a:t>
            </a:r>
            <a:endParaRPr lang="en-gb" sz="1600" b="1" spc="10" dirty="0">
              <a:solidFill>
                <a:srgbClr val="FF7D1E"/>
              </a:solidFill>
              <a:latin typeface="Arial"/>
              <a:cs typeface="Arial"/>
            </a:endParaRPr>
          </a:p>
        </p:txBody>
      </p:sp>
      <p:sp>
        <p:nvSpPr>
          <p:cNvPr id="8" name="pole tekstowe 3">
            <a:extLst>
              <a:ext uri="{FF2B5EF4-FFF2-40B4-BE49-F238E27FC236}">
                <a16:creationId xmlns:a16="http://schemas.microsoft.com/office/drawing/2014/main" id="{7DED81E9-500E-43F7-AC68-4857C969F521}"/>
              </a:ext>
            </a:extLst>
          </p:cNvPr>
          <p:cNvSpPr txBox="1"/>
          <p:nvPr/>
        </p:nvSpPr>
        <p:spPr>
          <a:xfrm>
            <a:off x="672348" y="4495800"/>
            <a:ext cx="3808730" cy="510540"/>
          </a:xfrm>
          <a:prstGeom prst="rect">
            <a:avLst/>
          </a:prstGeom>
          <a:noFill/>
        </p:spPr>
        <p:txBody>
          <a:bodyPr wrap="square" lIns="0" tIns="0" rIns="0" bIns="0" rtlCol="0">
            <a:noAutofit/>
          </a:bodyPr>
          <a:lstStyle/>
          <a:p>
            <a:pPr algn="l" rtl="0">
              <a:lnSpc>
                <a:spcPts val="1200"/>
              </a:lnSpc>
              <a:spcAft>
                <a:spcPts val="600"/>
              </a:spcAft>
            </a:pPr>
            <a:r>
              <a:rPr lang="en-gb" sz="900" b="0" i="0" u="none" baseline="0">
                <a:solidFill>
                  <a:srgbClr val="5B2B82"/>
                </a:solidFill>
                <a:latin typeface="GT Walsheim Pro Light" panose="02000503040000020003" pitchFamily="2" charset="-18"/>
                <a:ea typeface="Times New Roman" panose="02020603050405020304" pitchFamily="18" charset="0"/>
                <a:cs typeface="Arial" panose="020B0604020202020204" pitchFamily="34" charset="0"/>
              </a:rPr>
              <a:t>06</a:t>
            </a:r>
            <a:r>
              <a:rPr lang="en-gb" sz="900" b="0" i="0" u="none" kern="1200" baseline="0">
                <a:solidFill>
                  <a:srgbClr val="5B2B82"/>
                </a:solidFill>
                <a:effectLst/>
                <a:latin typeface="GT Walsheim Pro Light" panose="02000503040000020003" pitchFamily="2" charset="-18"/>
                <a:ea typeface="Times New Roman" panose="02020603050405020304" pitchFamily="18" charset="0"/>
                <a:cs typeface="Arial" panose="020B0604020202020204" pitchFamily="34" charset="0"/>
              </a:rPr>
              <a:t>.07.2022</a:t>
            </a:r>
            <a:endParaRPr lang="en-gb" sz="900" dirty="0">
              <a:effectLst/>
              <a:latin typeface="GT Walsheim Pro Light" panose="02000503040000020003" pitchFamily="2" charset="-18"/>
              <a:ea typeface="Times New Roman" panose="02020603050405020304" pitchFamily="18"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15" name="object 2">
            <a:extLst>
              <a:ext uri="{FF2B5EF4-FFF2-40B4-BE49-F238E27FC236}">
                <a16:creationId xmlns:a16="http://schemas.microsoft.com/office/drawing/2014/main" id="{C7CF4B47-DB44-A8B4-3011-ED62775D8C8E}"/>
              </a:ext>
            </a:extLst>
          </p:cNvPr>
          <p:cNvSpPr txBox="1"/>
          <p:nvPr/>
        </p:nvSpPr>
        <p:spPr>
          <a:xfrm>
            <a:off x="721258" y="797247"/>
            <a:ext cx="5625818" cy="8311506"/>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Amount of tax for the benefit of public benefit organisations</a:t>
            </a:r>
          </a:p>
          <a:p>
            <a:pPr marL="12700" marR="5080" algn="l" rtl="0">
              <a:lnSpc>
                <a:spcPct val="120000"/>
              </a:lnSpc>
              <a:spcBef>
                <a:spcPts val="100"/>
              </a:spcBef>
            </a:pPr>
            <a:endParaRPr lang="en-gb" sz="14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The legislator increased the value of tax transferred to public benefit organisations to 1.5% (from 1%).</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VAT groups</a:t>
            </a:r>
          </a:p>
          <a:p>
            <a:pPr marL="12700" marR="5080" algn="l" rtl="0">
              <a:lnSpc>
                <a:spcPct val="120000"/>
              </a:lnSpc>
              <a:spcBef>
                <a:spcPts val="100"/>
              </a:spcBef>
            </a:pPr>
            <a:endParaRPr lang="en-gb" sz="1400" spc="-30" dirty="0">
              <a:solidFill>
                <a:srgbClr val="7030A0"/>
              </a:solidFill>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The legislator postponed the regulations regarding the option to obtain the VAT taxpayer status and joint settlement within the so-called VAT group to 1 January 2023.</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Tax records - digital form</a:t>
            </a:r>
          </a:p>
          <a:p>
            <a:pPr marL="12700" marR="5080" algn="l" rtl="0">
              <a:lnSpc>
                <a:spcPct val="120000"/>
              </a:lnSpc>
              <a:spcBef>
                <a:spcPts val="100"/>
              </a:spcBef>
            </a:pPr>
            <a:endParaRPr lang="en-gb" sz="1400" spc="-30" dirty="0">
              <a:solidFill>
                <a:srgbClr val="7030A0"/>
              </a:solidFill>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The legislator postponed the deadlines for obligatory preparation and filing of tax ledgers in the structured digital form. According to the new deadlines, the tax ledgers will be filed for the first time:</a:t>
            </a:r>
          </a:p>
          <a:p>
            <a:pPr marL="184150" marR="5080" indent="-1714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as of 2024 - by fiscal capital groups and taxpayers whose revenue for the prior fiscal year exceed the amount of EUR 50 million;</a:t>
            </a:r>
          </a:p>
          <a:p>
            <a:pPr marL="184150" marR="5080" indent="-1714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as of 2025 - by other taxpayers obliged to file JPK_VAT (SAF-T for VAT) records;</a:t>
            </a:r>
          </a:p>
          <a:p>
            <a:pPr marL="184150" marR="5080" indent="-1714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as of 2026 - by other taxpayers.</a:t>
            </a:r>
          </a:p>
          <a:p>
            <a:pPr marL="184150" marR="5080" indent="-171450" algn="l" rtl="0">
              <a:lnSpc>
                <a:spcPct val="120000"/>
              </a:lnSpc>
              <a:spcBef>
                <a:spcPts val="100"/>
              </a:spcBef>
              <a:buFont typeface="Arial" panose="020B0604020202020204" pitchFamily="34" charset="0"/>
              <a:buChar char="•"/>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Calculation of the solidarity levy</a:t>
            </a:r>
          </a:p>
          <a:p>
            <a:pPr marL="12700" marR="5080" algn="l" rtl="0">
              <a:lnSpc>
                <a:spcPct val="120000"/>
              </a:lnSpc>
              <a:spcBef>
                <a:spcPts val="100"/>
              </a:spcBef>
            </a:pPr>
            <a:endParaRPr lang="en-gb" sz="1400" spc="-30" dirty="0">
              <a:solidFill>
                <a:srgbClr val="7030A0"/>
              </a:solidFill>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For the purpose of calculation of the solidarity levy, the legislator added the option to include the health insurance contribution deducted for flat rate tax.</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It must be reminded that the taxation base for the solidarity levy is the surplus over PLN 1 000 000 of the sum of taxable income according to the principles prescribed in Article 27(1), (9) and (9a) (PIT-36, PIT-37), Article 30b (PIT-38), Article 30c (PIT-36L) and Article 30f (CRC Tax) after the income is reduced by deduction of the amounts of contributions referred to in Article 26(1)(2) and (2a) (retirement, disability pension, sickness and accident contributions, contributions to IKZE (Individual Retirement Protection Account) as well as the contributions referred to in Article </a:t>
            </a:r>
            <a:r>
              <a:rPr lang="en-gb" sz="1200" b="0" i="0" u="none" spc="60" baseline="0" dirty="0">
                <a:solidFill>
                  <a:srgbClr val="FF7D1E"/>
                </a:solidFill>
                <a:latin typeface="GT Walsheim Pro Light" panose="02000503040000020003" pitchFamily="2" charset="-18"/>
                <a:cs typeface="Arial" panose="020B0604020202020204" pitchFamily="34" charset="0"/>
              </a:rPr>
              <a:t>30c(2)(2) (health contributions deducted for flat rate tax).</a:t>
            </a:r>
          </a:p>
          <a:p>
            <a:pPr marL="12700" marR="5080" algn="l" rtl="0">
              <a:lnSpc>
                <a:spcPct val="120000"/>
              </a:lnSpc>
              <a:spcBef>
                <a:spcPts val="100"/>
              </a:spcBef>
            </a:pPr>
            <a:endParaRPr lang="en-gb" sz="1200" spc="-30" dirty="0">
              <a:latin typeface="GT Walsheim Pro Light" panose="02000503040000020003" pitchFamily="2" charset="-18"/>
              <a:cs typeface="Arial"/>
            </a:endParaRPr>
          </a:p>
        </p:txBody>
      </p:sp>
    </p:spTree>
    <p:extLst>
      <p:ext uri="{BB962C8B-B14F-4D97-AF65-F5344CB8AC3E}">
        <p14:creationId xmlns:p14="http://schemas.microsoft.com/office/powerpoint/2010/main" val="166402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15" name="object 2">
            <a:extLst>
              <a:ext uri="{FF2B5EF4-FFF2-40B4-BE49-F238E27FC236}">
                <a16:creationId xmlns:a16="http://schemas.microsoft.com/office/drawing/2014/main" id="{C7CF4B47-DB44-A8B4-3011-ED62775D8C8E}"/>
              </a:ext>
            </a:extLst>
          </p:cNvPr>
          <p:cNvSpPr txBox="1"/>
          <p:nvPr/>
        </p:nvSpPr>
        <p:spPr>
          <a:xfrm>
            <a:off x="721258" y="804152"/>
            <a:ext cx="5625818" cy="5104987"/>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Employer's ZUS (Social Insurance Institution) contributions in tax-deductible expenses</a:t>
            </a:r>
          </a:p>
          <a:p>
            <a:pPr marL="12700" marR="5080" algn="l" rtl="0">
              <a:lnSpc>
                <a:spcPct val="120000"/>
              </a:lnSpc>
              <a:spcBef>
                <a:spcPts val="100"/>
              </a:spcBef>
            </a:pPr>
            <a:endParaRPr lang="en-gb" sz="14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Currently, ZUS contributions in the part financed by the contribution payer, contributions for the Labour Fund, Solidarity Fund and Guaranteed Employee Benefits Fund - on the income from a professional relationship, employment relationship, odd work and co-operative employment relationship - are tax-deductible expenses in the month in which the receivables on those accounts are due, provided that the contributions are paid:</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241300" marR="5080" indent="-228600" algn="l" rtl="0">
              <a:lnSpc>
                <a:spcPct val="120000"/>
              </a:lnSpc>
              <a:spcBef>
                <a:spcPts val="100"/>
              </a:spcBef>
              <a:buFont typeface="+mj-lt"/>
              <a:buAutoNum type="arabicPeriod"/>
            </a:pPr>
            <a:r>
              <a:rPr lang="en-gb" sz="1200" b="0" i="0" u="none" spc="-30" baseline="0" dirty="0">
                <a:latin typeface="GT Walsheim Pro Light" panose="02000503040000020003" pitchFamily="2" charset="-18"/>
                <a:cs typeface="Arial"/>
              </a:rPr>
              <a:t>for receivables paid or placed at the disposal in the month for which they are due - within the time limit prescribed in separate regulations;</a:t>
            </a:r>
          </a:p>
          <a:p>
            <a:pPr marL="241300" marR="5080" indent="-228600" algn="l" rtl="0">
              <a:lnSpc>
                <a:spcPct val="120000"/>
              </a:lnSpc>
              <a:spcBef>
                <a:spcPts val="100"/>
              </a:spcBef>
              <a:buFont typeface="+mj-lt"/>
              <a:buAutoNum type="arabicPeriod"/>
            </a:pPr>
            <a:r>
              <a:rPr lang="en-gb" sz="1200" b="0" i="0" u="none" spc="-30" baseline="0" dirty="0">
                <a:latin typeface="GT Walsheim Pro Light" panose="02000503040000020003" pitchFamily="2" charset="-18"/>
                <a:cs typeface="Arial"/>
              </a:rPr>
              <a:t>for receivables paid or placed at the disposal in the next month - within the time limit prescribed in the labour law, contract or any other legal relationship binding the parties - no later than to the 15</a:t>
            </a:r>
            <a:r>
              <a:rPr lang="en-gb" sz="1200" b="0" i="0" u="none" spc="-30" baseline="30000" dirty="0">
                <a:latin typeface="GT Walsheim Pro Light" panose="02000503040000020003" pitchFamily="2" charset="-18"/>
                <a:cs typeface="Arial"/>
              </a:rPr>
              <a:t>th</a:t>
            </a:r>
            <a:r>
              <a:rPr lang="en-gb" sz="1200" b="0" i="0" u="none" spc="-30" baseline="0" dirty="0">
                <a:latin typeface="GT Walsheim Pro Light" panose="02000503040000020003" pitchFamily="2" charset="-18"/>
                <a:cs typeface="Arial"/>
              </a:rPr>
              <a:t> day of the given month.</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200" b="1" i="0" u="none" spc="-30" baseline="0" dirty="0">
                <a:latin typeface="GT Walsheim Pro Light" panose="02000503040000020003" pitchFamily="2" charset="-18"/>
                <a:cs typeface="Arial"/>
              </a:rPr>
              <a:t>As of 1 January 2023</a:t>
            </a:r>
            <a:r>
              <a:rPr lang="en-gb" sz="1200" b="0" i="0" u="none" spc="-30" baseline="0" dirty="0">
                <a:latin typeface="GT Walsheim Pro Light" panose="02000503040000020003" pitchFamily="2" charset="-18"/>
                <a:cs typeface="Arial"/>
              </a:rPr>
              <a:t>, the provision of Article 22(6bb) of the Act on PIT will be amended. </a:t>
            </a:r>
            <a:br>
              <a:rPr lang="en-gb" sz="1200" spc="-30" dirty="0">
                <a:latin typeface="GT Walsheim Pro Light" panose="02000503040000020003" pitchFamily="2" charset="-18"/>
                <a:cs typeface="Arial"/>
              </a:rPr>
            </a:br>
            <a:r>
              <a:rPr lang="en-gb" sz="1200" b="0" i="0" u="none" spc="-30" baseline="0" dirty="0">
                <a:latin typeface="GT Walsheim Pro Light" panose="02000503040000020003" pitchFamily="2" charset="-18"/>
                <a:cs typeface="Arial"/>
              </a:rPr>
              <a:t>According to its new wording, </a:t>
            </a:r>
            <a:r>
              <a:rPr lang="en-gb" sz="1200" b="1" i="0" u="none" spc="-30" baseline="0" dirty="0">
                <a:latin typeface="GT Walsheim Pro Light" panose="02000503040000020003" pitchFamily="2" charset="-18"/>
                <a:cs typeface="Arial"/>
              </a:rPr>
              <a:t>the employer's ZUS contributions can be included in expenses</a:t>
            </a:r>
            <a:r>
              <a:rPr lang="en-gb" sz="1200" b="0" i="0" u="none" spc="-30" baseline="0" dirty="0">
                <a:latin typeface="GT Walsheim Pro Light" panose="02000503040000020003" pitchFamily="2" charset="-18"/>
                <a:cs typeface="Arial"/>
              </a:rPr>
              <a:t>, as in accounting, if they are paid within the time limit prescribed in separate laws.</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endParaRPr lang="en-gb" sz="1200" spc="-30" dirty="0">
              <a:latin typeface="GT Walsheim Pro Light" panose="02000503040000020003" pitchFamily="2" charset="-18"/>
              <a:cs typeface="Arial"/>
            </a:endParaRPr>
          </a:p>
        </p:txBody>
      </p:sp>
      <p:sp>
        <p:nvSpPr>
          <p:cNvPr id="5" name="object 8">
            <a:extLst>
              <a:ext uri="{FF2B5EF4-FFF2-40B4-BE49-F238E27FC236}">
                <a16:creationId xmlns:a16="http://schemas.microsoft.com/office/drawing/2014/main" id="{5B82627F-495C-3CAA-A285-4D0A534CF7C2}"/>
              </a:ext>
            </a:extLst>
          </p:cNvPr>
          <p:cNvSpPr/>
          <p:nvPr/>
        </p:nvSpPr>
        <p:spPr>
          <a:xfrm>
            <a:off x="1804688" y="7239000"/>
            <a:ext cx="5053312" cy="49808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7599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9112" y="1082270"/>
            <a:ext cx="5364396" cy="500947"/>
          </a:xfrm>
          <a:prstGeom prst="rect">
            <a:avLst/>
          </a:prstGeom>
        </p:spPr>
        <p:txBody>
          <a:bodyPr vert="horz" wrap="square" lIns="0" tIns="8422" rIns="0" bIns="0" rtlCol="0">
            <a:spAutoFit/>
          </a:bodyPr>
          <a:lstStyle/>
          <a:p>
            <a:pPr marL="6478">
              <a:spcBef>
                <a:spcPts val="66"/>
              </a:spcBef>
            </a:pPr>
            <a:r>
              <a:rPr lang="en-US" spc="120" dirty="0">
                <a:latin typeface="GT Walsheim Pro Bold" panose="02000503040000020003" pitchFamily="2" charset="-18"/>
                <a:cs typeface="Tahoma"/>
              </a:rPr>
              <a:t>Feel free to contact us</a:t>
            </a:r>
            <a:endParaRPr spc="120" dirty="0">
              <a:latin typeface="GT Walsheim Pro Bold" panose="02000503040000020003" pitchFamily="2" charset="-18"/>
              <a:cs typeface="Tahoma"/>
            </a:endParaRPr>
          </a:p>
        </p:txBody>
      </p:sp>
      <p:sp>
        <p:nvSpPr>
          <p:cNvPr id="3" name="object 3"/>
          <p:cNvSpPr txBox="1"/>
          <p:nvPr/>
        </p:nvSpPr>
        <p:spPr>
          <a:xfrm>
            <a:off x="633725" y="1923771"/>
            <a:ext cx="2321483" cy="1032936"/>
          </a:xfrm>
          <a:prstGeom prst="rect">
            <a:avLst/>
          </a:prstGeom>
        </p:spPr>
        <p:txBody>
          <a:bodyPr vert="horz" wrap="square" lIns="0" tIns="33362" rIns="0" bIns="0" rtlCol="0">
            <a:spAutoFit/>
          </a:bodyPr>
          <a:lstStyle/>
          <a:p>
            <a:pPr marL="6478">
              <a:spcBef>
                <a:spcPts val="263"/>
              </a:spcBef>
            </a:pPr>
            <a:r>
              <a:rPr lang="en-GB" sz="1100" b="1" spc="-13" dirty="0">
                <a:solidFill>
                  <a:srgbClr val="572C82"/>
                </a:solidFill>
                <a:latin typeface="GT Walsheim Pro Light" panose="02000503040000020003" pitchFamily="2" charset="-18"/>
                <a:cs typeface="Arial" panose="020B0604020202020204" pitchFamily="34" charset="0"/>
              </a:rPr>
              <a:t>Office in Poznań</a:t>
            </a:r>
            <a:endParaRPr lang="en-GB" sz="1100" dirty="0">
              <a:latin typeface="GT Walsheim Pro Light" panose="02000503040000020003" pitchFamily="2" charset="-18"/>
              <a:cs typeface="Arial" panose="020B0604020202020204" pitchFamily="34" charset="0"/>
            </a:endParaRPr>
          </a:p>
          <a:p>
            <a:pPr marL="6478" marR="2591">
              <a:lnSpc>
                <a:spcPct val="130100"/>
              </a:lnSpc>
            </a:pPr>
            <a:r>
              <a:rPr lang="en-GB" sz="1100" spc="-10" dirty="0">
                <a:solidFill>
                  <a:srgbClr val="572C82"/>
                </a:solidFill>
                <a:latin typeface="GT Walsheim Pro Light" panose="02000503040000020003" pitchFamily="2" charset="-18"/>
                <a:cs typeface="Arial" panose="020B0604020202020204" pitchFamily="34" charset="0"/>
              </a:rPr>
              <a:t>ul. abpa </a:t>
            </a:r>
            <a:r>
              <a:rPr lang="en-GB" sz="1100" spc="-13" dirty="0">
                <a:solidFill>
                  <a:srgbClr val="572C82"/>
                </a:solidFill>
                <a:latin typeface="GT Walsheim Pro Light" panose="02000503040000020003" pitchFamily="2" charset="-18"/>
                <a:cs typeface="Arial" panose="020B0604020202020204" pitchFamily="34" charset="0"/>
              </a:rPr>
              <a:t>Antoniego</a:t>
            </a:r>
            <a:r>
              <a:rPr lang="en-GB" sz="1100" spc="-66" dirty="0">
                <a:solidFill>
                  <a:srgbClr val="572C82"/>
                </a:solidFill>
                <a:latin typeface="GT Walsheim Pro Light" panose="02000503040000020003" pitchFamily="2" charset="-18"/>
                <a:cs typeface="Arial" panose="020B0604020202020204" pitchFamily="34" charset="0"/>
              </a:rPr>
              <a:t> </a:t>
            </a:r>
            <a:r>
              <a:rPr lang="en-GB" sz="1100" spc="-15" dirty="0">
                <a:solidFill>
                  <a:srgbClr val="572C82"/>
                </a:solidFill>
                <a:latin typeface="GT Walsheim Pro Light" panose="02000503040000020003" pitchFamily="2" charset="-18"/>
                <a:cs typeface="Arial" panose="020B0604020202020204" pitchFamily="34" charset="0"/>
              </a:rPr>
              <a:t>Baraniaka  </a:t>
            </a:r>
            <a:r>
              <a:rPr lang="en-GB" sz="1100" spc="-10" dirty="0">
                <a:solidFill>
                  <a:srgbClr val="572C82"/>
                </a:solidFill>
                <a:latin typeface="GT Walsheim Pro Light" panose="02000503040000020003" pitchFamily="2" charset="-18"/>
                <a:cs typeface="Arial" panose="020B0604020202020204" pitchFamily="34" charset="0"/>
              </a:rPr>
              <a:t>88E, Bu</a:t>
            </a:r>
            <a:r>
              <a:rPr lang="pl-PL" sz="1100" spc="-10" dirty="0">
                <a:solidFill>
                  <a:srgbClr val="572C82"/>
                </a:solidFill>
                <a:latin typeface="GT Walsheim Pro Light" panose="02000503040000020003" pitchFamily="2" charset="-18"/>
                <a:cs typeface="Arial" panose="020B0604020202020204" pitchFamily="34" charset="0"/>
              </a:rPr>
              <a:t>dynek </a:t>
            </a:r>
            <a:r>
              <a:rPr lang="en-GB" sz="1100" spc="-38" dirty="0">
                <a:solidFill>
                  <a:srgbClr val="572C82"/>
                </a:solidFill>
                <a:latin typeface="GT Walsheim Pro Light" panose="02000503040000020003" pitchFamily="2" charset="-18"/>
                <a:cs typeface="Arial" panose="020B0604020202020204" pitchFamily="34" charset="0"/>
              </a:rPr>
              <a:t>F,</a:t>
            </a:r>
            <a:endParaRPr lang="en-GB" sz="1100" dirty="0">
              <a:latin typeface="GT Walsheim Pro Light" panose="02000503040000020003" pitchFamily="2" charset="-18"/>
              <a:cs typeface="Arial" panose="020B0604020202020204" pitchFamily="34" charset="0"/>
            </a:endParaRPr>
          </a:p>
          <a:p>
            <a:pPr marL="6478">
              <a:spcBef>
                <a:spcPts val="209"/>
              </a:spcBef>
            </a:pPr>
            <a:r>
              <a:rPr lang="en-GB" sz="1100" spc="66" dirty="0">
                <a:solidFill>
                  <a:srgbClr val="572C82"/>
                </a:solidFill>
                <a:latin typeface="GT Walsheim Pro Light" panose="02000503040000020003" pitchFamily="2" charset="-18"/>
                <a:cs typeface="Arial" panose="020B0604020202020204" pitchFamily="34" charset="0"/>
              </a:rPr>
              <a:t>61-131</a:t>
            </a:r>
            <a:r>
              <a:rPr lang="en-GB" sz="1100" spc="-28" dirty="0">
                <a:solidFill>
                  <a:srgbClr val="572C82"/>
                </a:solidFill>
                <a:latin typeface="GT Walsheim Pro Light" panose="02000503040000020003" pitchFamily="2" charset="-18"/>
                <a:cs typeface="Arial" panose="020B0604020202020204" pitchFamily="34" charset="0"/>
              </a:rPr>
              <a:t> </a:t>
            </a:r>
            <a:r>
              <a:rPr lang="en-GB" sz="1100" spc="-18" dirty="0">
                <a:solidFill>
                  <a:srgbClr val="572C82"/>
                </a:solidFill>
                <a:latin typeface="GT Walsheim Pro Light" panose="02000503040000020003" pitchFamily="2" charset="-18"/>
                <a:cs typeface="Arial" panose="020B0604020202020204" pitchFamily="34" charset="0"/>
              </a:rPr>
              <a:t>Poznań</a:t>
            </a:r>
            <a:endParaRPr lang="en-GB" sz="1100" dirty="0">
              <a:latin typeface="GT Walsheim Pro Light" panose="02000503040000020003" pitchFamily="2" charset="-18"/>
              <a:cs typeface="Arial" panose="020B0604020202020204" pitchFamily="34" charset="0"/>
            </a:endParaRPr>
          </a:p>
          <a:p>
            <a:pPr marL="6478">
              <a:spcBef>
                <a:spcPts val="212"/>
              </a:spcBef>
            </a:pPr>
            <a:r>
              <a:rPr lang="en-GB" sz="1100" spc="-38" dirty="0">
                <a:solidFill>
                  <a:srgbClr val="572C82"/>
                </a:solidFill>
                <a:latin typeface="GT Walsheim Pro Light" panose="02000503040000020003" pitchFamily="2" charset="-18"/>
                <a:cs typeface="Arial" panose="020B0604020202020204" pitchFamily="34" charset="0"/>
              </a:rPr>
              <a:t>T: </a:t>
            </a:r>
            <a:r>
              <a:rPr lang="en-GB" sz="1100" spc="-5" dirty="0">
                <a:solidFill>
                  <a:srgbClr val="572C82"/>
                </a:solidFill>
                <a:latin typeface="GT Walsheim Pro Light" panose="02000503040000020003" pitchFamily="2" charset="-18"/>
                <a:cs typeface="Arial" panose="020B0604020202020204" pitchFamily="34" charset="0"/>
              </a:rPr>
              <a:t>+48 </a:t>
            </a:r>
            <a:r>
              <a:rPr lang="en-GB" sz="1100" spc="74" dirty="0">
                <a:solidFill>
                  <a:srgbClr val="572C82"/>
                </a:solidFill>
                <a:latin typeface="GT Walsheim Pro Light" panose="02000503040000020003" pitchFamily="2" charset="-18"/>
                <a:cs typeface="Arial" panose="020B0604020202020204" pitchFamily="34" charset="0"/>
              </a:rPr>
              <a:t>61</a:t>
            </a:r>
            <a:r>
              <a:rPr lang="en-GB" sz="1100" spc="-66" dirty="0">
                <a:solidFill>
                  <a:srgbClr val="572C82"/>
                </a:solidFill>
                <a:latin typeface="GT Walsheim Pro Light" panose="02000503040000020003" pitchFamily="2" charset="-18"/>
                <a:cs typeface="Arial" panose="020B0604020202020204" pitchFamily="34" charset="0"/>
              </a:rPr>
              <a:t> </a:t>
            </a:r>
            <a:r>
              <a:rPr lang="en-GB" sz="1100" spc="3" dirty="0">
                <a:solidFill>
                  <a:srgbClr val="572C82"/>
                </a:solidFill>
                <a:latin typeface="GT Walsheim Pro Light" panose="02000503040000020003" pitchFamily="2" charset="-18"/>
                <a:cs typeface="Arial" panose="020B0604020202020204" pitchFamily="34" charset="0"/>
              </a:rPr>
              <a:t>625 </a:t>
            </a:r>
            <a:r>
              <a:rPr lang="en-GB" sz="1100" spc="56" dirty="0">
                <a:solidFill>
                  <a:srgbClr val="572C82"/>
                </a:solidFill>
                <a:latin typeface="GT Walsheim Pro Light" panose="02000503040000020003" pitchFamily="2" charset="-18"/>
                <a:cs typeface="Arial" panose="020B0604020202020204" pitchFamily="34" charset="0"/>
              </a:rPr>
              <a:t>1100</a:t>
            </a:r>
            <a:endParaRPr lang="en-GB" sz="1100" dirty="0">
              <a:latin typeface="GT Walsheim Pro Light" panose="02000503040000020003" pitchFamily="2" charset="-18"/>
              <a:cs typeface="Arial" panose="020B0604020202020204" pitchFamily="34" charset="0"/>
            </a:endParaRPr>
          </a:p>
        </p:txBody>
      </p:sp>
      <p:sp>
        <p:nvSpPr>
          <p:cNvPr id="4" name="object 4"/>
          <p:cNvSpPr txBox="1"/>
          <p:nvPr/>
        </p:nvSpPr>
        <p:spPr>
          <a:xfrm>
            <a:off x="643897" y="6725757"/>
            <a:ext cx="1073725" cy="175818"/>
          </a:xfrm>
          <a:prstGeom prst="rect">
            <a:avLst/>
          </a:prstGeom>
        </p:spPr>
        <p:txBody>
          <a:bodyPr vert="horz" wrap="square" lIns="0" tIns="6478" rIns="0" bIns="0" rtlCol="0">
            <a:spAutoFit/>
          </a:bodyPr>
          <a:lstStyle/>
          <a:p>
            <a:pPr marL="6478">
              <a:spcBef>
                <a:spcPts val="51"/>
              </a:spcBef>
            </a:pPr>
            <a:r>
              <a:rPr lang="en-GB" sz="1100" b="1" spc="-13" dirty="0">
                <a:solidFill>
                  <a:srgbClr val="572C82"/>
                </a:solidFill>
                <a:latin typeface="GT Walsheim Pro Light" panose="02000503040000020003" pitchFamily="2" charset="-18"/>
                <a:cs typeface="Arial" panose="020B0604020202020204" pitchFamily="34" charset="0"/>
              </a:rPr>
              <a:t>Find us on</a:t>
            </a:r>
            <a:r>
              <a:rPr sz="1100" b="1" spc="-13" dirty="0">
                <a:solidFill>
                  <a:srgbClr val="572C82"/>
                </a:solidFill>
                <a:latin typeface="GT Walsheim Pro Light" panose="02000503040000020003" pitchFamily="2" charset="-18"/>
                <a:cs typeface="Arial" panose="020B0604020202020204" pitchFamily="34" charset="0"/>
              </a:rPr>
              <a:t>:</a:t>
            </a:r>
            <a:endParaRPr sz="1100" dirty="0">
              <a:latin typeface="GT Walsheim Pro Light" panose="02000503040000020003" pitchFamily="2" charset="-18"/>
              <a:cs typeface="Arial" panose="020B0604020202020204" pitchFamily="34" charset="0"/>
            </a:endParaRPr>
          </a:p>
        </p:txBody>
      </p:sp>
      <p:sp>
        <p:nvSpPr>
          <p:cNvPr id="5" name="object 5"/>
          <p:cNvSpPr txBox="1"/>
          <p:nvPr/>
        </p:nvSpPr>
        <p:spPr>
          <a:xfrm>
            <a:off x="3423633" y="1918114"/>
            <a:ext cx="1594759" cy="787413"/>
          </a:xfrm>
          <a:prstGeom prst="rect">
            <a:avLst/>
          </a:prstGeom>
        </p:spPr>
        <p:txBody>
          <a:bodyPr vert="horz" wrap="square" lIns="0" tIns="33038" rIns="0" bIns="0" rtlCol="0">
            <a:spAutoFit/>
          </a:bodyPr>
          <a:lstStyle/>
          <a:p>
            <a:pPr marL="6478">
              <a:spcBef>
                <a:spcPts val="260"/>
              </a:spcBef>
            </a:pPr>
            <a:r>
              <a:rPr lang="pl-PL" sz="1100" b="1" spc="-13" dirty="0">
                <a:solidFill>
                  <a:srgbClr val="572C82"/>
                </a:solidFill>
                <a:latin typeface="GT Walsheim Pro Light" panose="02000503040000020003" pitchFamily="2" charset="-18"/>
                <a:cs typeface="Arial" panose="020B0604020202020204" pitchFamily="34" charset="0"/>
              </a:rPr>
              <a:t>Office in </a:t>
            </a:r>
            <a:r>
              <a:rPr sz="1100" b="1" spc="-20" dirty="0">
                <a:solidFill>
                  <a:srgbClr val="572C82"/>
                </a:solidFill>
                <a:latin typeface="GT Walsheim Pro Light" panose="02000503040000020003" pitchFamily="2" charset="-18"/>
                <a:cs typeface="Arial" panose="020B0604020202020204" pitchFamily="34" charset="0"/>
              </a:rPr>
              <a:t>Toru</a:t>
            </a:r>
            <a:r>
              <a:rPr lang="pl-PL" sz="1100" b="1" spc="-20" dirty="0">
                <a:solidFill>
                  <a:srgbClr val="572C82"/>
                </a:solidFill>
                <a:latin typeface="GT Walsheim Pro Light" panose="02000503040000020003" pitchFamily="2" charset="-18"/>
                <a:cs typeface="Arial" panose="020B0604020202020204" pitchFamily="34" charset="0"/>
              </a:rPr>
              <a:t>ń</a:t>
            </a:r>
            <a:endParaRPr sz="1100" dirty="0">
              <a:latin typeface="GT Walsheim Pro Light" panose="02000503040000020003" pitchFamily="2" charset="-18"/>
              <a:cs typeface="Arial" panose="020B0604020202020204" pitchFamily="34" charset="0"/>
            </a:endParaRPr>
          </a:p>
          <a:p>
            <a:pPr marL="6478">
              <a:spcBef>
                <a:spcPts val="212"/>
              </a:spcBef>
            </a:pPr>
            <a:r>
              <a:rPr sz="1100" spc="-10" dirty="0">
                <a:solidFill>
                  <a:srgbClr val="572C82"/>
                </a:solidFill>
                <a:latin typeface="GT Walsheim Pro Light" panose="02000503040000020003" pitchFamily="2" charset="-18"/>
                <a:cs typeface="Arial" panose="020B0604020202020204" pitchFamily="34" charset="0"/>
              </a:rPr>
              <a:t>ul. </a:t>
            </a:r>
            <a:r>
              <a:rPr sz="1100" spc="-13" dirty="0">
                <a:solidFill>
                  <a:srgbClr val="572C82"/>
                </a:solidFill>
                <a:latin typeface="GT Walsheim Pro Light" panose="02000503040000020003" pitchFamily="2" charset="-18"/>
                <a:cs typeface="Arial" panose="020B0604020202020204" pitchFamily="34" charset="0"/>
              </a:rPr>
              <a:t>Grudziądzka</a:t>
            </a:r>
            <a:r>
              <a:rPr sz="1100" spc="-61" dirty="0">
                <a:solidFill>
                  <a:srgbClr val="572C82"/>
                </a:solidFill>
                <a:latin typeface="GT Walsheim Pro Light" panose="02000503040000020003" pitchFamily="2" charset="-18"/>
                <a:cs typeface="Arial" panose="020B0604020202020204" pitchFamily="34" charset="0"/>
              </a:rPr>
              <a:t> </a:t>
            </a:r>
            <a:r>
              <a:rPr sz="1100" spc="-5" dirty="0">
                <a:solidFill>
                  <a:srgbClr val="572C82"/>
                </a:solidFill>
                <a:latin typeface="GT Walsheim Pro Light" panose="02000503040000020003" pitchFamily="2" charset="-18"/>
                <a:cs typeface="Arial" panose="020B0604020202020204" pitchFamily="34" charset="0"/>
              </a:rPr>
              <a:t>46-48</a:t>
            </a:r>
            <a:endParaRPr sz="1100" dirty="0">
              <a:latin typeface="GT Walsheim Pro Light" panose="02000503040000020003" pitchFamily="2" charset="-18"/>
              <a:cs typeface="Arial" panose="020B0604020202020204" pitchFamily="34" charset="0"/>
            </a:endParaRPr>
          </a:p>
          <a:p>
            <a:pPr marL="6478">
              <a:spcBef>
                <a:spcPts val="212"/>
              </a:spcBef>
            </a:pPr>
            <a:r>
              <a:rPr sz="1100" spc="23" dirty="0">
                <a:solidFill>
                  <a:srgbClr val="572C82"/>
                </a:solidFill>
                <a:latin typeface="GT Walsheim Pro Light" panose="02000503040000020003" pitchFamily="2" charset="-18"/>
                <a:cs typeface="Arial" panose="020B0604020202020204" pitchFamily="34" charset="0"/>
              </a:rPr>
              <a:t>87-100</a:t>
            </a:r>
            <a:r>
              <a:rPr sz="1100" spc="-28" dirty="0">
                <a:solidFill>
                  <a:srgbClr val="572C82"/>
                </a:solidFill>
                <a:latin typeface="GT Walsheim Pro Light" panose="02000503040000020003" pitchFamily="2" charset="-18"/>
                <a:cs typeface="Arial" panose="020B0604020202020204" pitchFamily="34" charset="0"/>
              </a:rPr>
              <a:t> </a:t>
            </a:r>
            <a:r>
              <a:rPr sz="1100" spc="-23" dirty="0">
                <a:solidFill>
                  <a:srgbClr val="572C82"/>
                </a:solidFill>
                <a:latin typeface="GT Walsheim Pro Light" panose="02000503040000020003" pitchFamily="2" charset="-18"/>
                <a:cs typeface="Arial" panose="020B0604020202020204" pitchFamily="34" charset="0"/>
              </a:rPr>
              <a:t>Toruń</a:t>
            </a:r>
            <a:endParaRPr sz="1100" dirty="0">
              <a:latin typeface="GT Walsheim Pro Light" panose="02000503040000020003" pitchFamily="2" charset="-18"/>
              <a:cs typeface="Arial" panose="020B0604020202020204" pitchFamily="34" charset="0"/>
            </a:endParaRPr>
          </a:p>
          <a:p>
            <a:pPr marL="6478">
              <a:spcBef>
                <a:spcPts val="212"/>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+48 56 </a:t>
            </a:r>
            <a:r>
              <a:rPr sz="1100" spc="5" dirty="0">
                <a:solidFill>
                  <a:srgbClr val="572C82"/>
                </a:solidFill>
                <a:latin typeface="GT Walsheim Pro Light" panose="02000503040000020003" pitchFamily="2" charset="-18"/>
                <a:cs typeface="Arial" panose="020B0604020202020204" pitchFamily="34" charset="0"/>
              </a:rPr>
              <a:t>663</a:t>
            </a:r>
            <a:r>
              <a:rPr sz="1100" spc="-64" dirty="0">
                <a:solidFill>
                  <a:srgbClr val="572C82"/>
                </a:solidFill>
                <a:latin typeface="GT Walsheim Pro Light" panose="02000503040000020003" pitchFamily="2" charset="-18"/>
                <a:cs typeface="Arial" panose="020B0604020202020204" pitchFamily="34" charset="0"/>
              </a:rPr>
              <a:t> </a:t>
            </a:r>
            <a:r>
              <a:rPr sz="1100" spc="5" dirty="0">
                <a:solidFill>
                  <a:srgbClr val="572C82"/>
                </a:solidFill>
                <a:latin typeface="GT Walsheim Pro Light" panose="02000503040000020003" pitchFamily="2" charset="-18"/>
                <a:cs typeface="Arial" panose="020B0604020202020204" pitchFamily="34" charset="0"/>
              </a:rPr>
              <a:t>7040</a:t>
            </a:r>
            <a:endParaRPr sz="1100" dirty="0">
              <a:latin typeface="GT Walsheim Pro Light" panose="02000503040000020003" pitchFamily="2" charset="-18"/>
              <a:cs typeface="Arial" panose="020B0604020202020204" pitchFamily="34" charset="0"/>
            </a:endParaRPr>
          </a:p>
        </p:txBody>
      </p:sp>
      <p:sp>
        <p:nvSpPr>
          <p:cNvPr id="6" name="object 6"/>
          <p:cNvSpPr txBox="1"/>
          <p:nvPr/>
        </p:nvSpPr>
        <p:spPr>
          <a:xfrm>
            <a:off x="3434344" y="4291167"/>
            <a:ext cx="1651709" cy="838011"/>
          </a:xfrm>
          <a:prstGeom prst="rect">
            <a:avLst/>
          </a:prstGeom>
        </p:spPr>
        <p:txBody>
          <a:bodyPr vert="horz" wrap="square" lIns="0" tIns="33362" rIns="0" bIns="0" rtlCol="0">
            <a:spAutoFit/>
          </a:bodyPr>
          <a:lstStyle/>
          <a:p>
            <a:pPr marL="6478">
              <a:spcBef>
                <a:spcPts val="263"/>
              </a:spcBef>
            </a:pPr>
            <a:r>
              <a:rPr lang="en-GB" sz="1100" b="1" spc="-13" dirty="0">
                <a:solidFill>
                  <a:srgbClr val="572C82"/>
                </a:solidFill>
                <a:latin typeface="GT Walsheim Pro Light" panose="02000503040000020003" pitchFamily="2" charset="-18"/>
                <a:cs typeface="Arial" panose="020B0604020202020204" pitchFamily="34" charset="0"/>
              </a:rPr>
              <a:t>Office in</a:t>
            </a:r>
            <a:r>
              <a:rPr lang="en-GB" sz="1100" b="1" spc="-46" dirty="0">
                <a:solidFill>
                  <a:srgbClr val="572C82"/>
                </a:solidFill>
                <a:latin typeface="GT Walsheim Pro Light" panose="02000503040000020003" pitchFamily="2" charset="-18"/>
                <a:cs typeface="Arial" panose="020B0604020202020204" pitchFamily="34" charset="0"/>
              </a:rPr>
              <a:t> </a:t>
            </a:r>
            <a:r>
              <a:rPr lang="en-GB" sz="1100" b="1" spc="-15" dirty="0">
                <a:solidFill>
                  <a:srgbClr val="572C82"/>
                </a:solidFill>
                <a:latin typeface="GT Walsheim Pro Light" panose="02000503040000020003" pitchFamily="2" charset="-18"/>
                <a:cs typeface="Arial" panose="020B0604020202020204" pitchFamily="34" charset="0"/>
              </a:rPr>
              <a:t>Wrocław</a:t>
            </a:r>
            <a:endParaRPr lang="en-GB" sz="1100" dirty="0">
              <a:latin typeface="GT Walsheim Pro Light" panose="02000503040000020003" pitchFamily="2" charset="-18"/>
              <a:cs typeface="Arial" panose="020B0604020202020204" pitchFamily="34" charset="0"/>
            </a:endParaRPr>
          </a:p>
          <a:p>
            <a:pPr marL="6478" marR="2591">
              <a:lnSpc>
                <a:spcPct val="130100"/>
              </a:lnSpc>
            </a:pPr>
            <a:r>
              <a:rPr lang="en-GB" sz="1100" spc="-10" dirty="0">
                <a:solidFill>
                  <a:srgbClr val="572C82"/>
                </a:solidFill>
                <a:latin typeface="GT Walsheim Pro Light" panose="02000503040000020003" pitchFamily="2" charset="-18"/>
                <a:cs typeface="Arial" panose="020B0604020202020204" pitchFamily="34" charset="0"/>
              </a:rPr>
              <a:t>ul. Legnicka 55F </a:t>
            </a:r>
            <a:r>
              <a:rPr lang="pl-PL" sz="1100" spc="-10" dirty="0">
                <a:solidFill>
                  <a:srgbClr val="572C82"/>
                </a:solidFill>
                <a:latin typeface="GT Walsheim Pro Light" panose="02000503040000020003" pitchFamily="2" charset="-18"/>
                <a:cs typeface="Arial" panose="020B0604020202020204" pitchFamily="34" charset="0"/>
              </a:rPr>
              <a:t>klatka A</a:t>
            </a:r>
            <a:r>
              <a:rPr sz="1100" spc="71" dirty="0">
                <a:solidFill>
                  <a:srgbClr val="572C82"/>
                </a:solidFill>
                <a:latin typeface="GT Walsheim Pro Light" panose="02000503040000020003" pitchFamily="2" charset="-18"/>
                <a:cs typeface="Arial" panose="020B0604020202020204" pitchFamily="34" charset="0"/>
              </a:rPr>
              <a:t>  </a:t>
            </a:r>
            <a:r>
              <a:rPr lang="pl-PL" sz="1100" spc="-28" dirty="0">
                <a:solidFill>
                  <a:srgbClr val="572C82"/>
                </a:solidFill>
                <a:latin typeface="GT Walsheim Pro Light" panose="02000503040000020003" pitchFamily="2" charset="-18"/>
                <a:cs typeface="Arial" panose="020B0604020202020204" pitchFamily="34" charset="0"/>
              </a:rPr>
              <a:t>54-203 Wrocław</a:t>
            </a:r>
            <a:endParaRPr sz="1100" dirty="0">
              <a:latin typeface="GT Walsheim Pro Light" panose="02000503040000020003" pitchFamily="2" charset="-18"/>
              <a:cs typeface="Arial" panose="020B0604020202020204" pitchFamily="34" charset="0"/>
            </a:endParaRPr>
          </a:p>
          <a:p>
            <a:pPr marL="6478">
              <a:spcBef>
                <a:spcPts val="211"/>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a:t>
            </a:r>
            <a:r>
              <a:rPr sz="1100" spc="99" dirty="0">
                <a:solidFill>
                  <a:srgbClr val="572C82"/>
                </a:solidFill>
                <a:latin typeface="GT Walsheim Pro Light" panose="02000503040000020003" pitchFamily="2" charset="-18"/>
                <a:cs typeface="Arial" panose="020B0604020202020204" pitchFamily="34" charset="0"/>
              </a:rPr>
              <a:t>71</a:t>
            </a:r>
            <a:r>
              <a:rPr sz="1100" spc="-92" dirty="0">
                <a:solidFill>
                  <a:srgbClr val="572C82"/>
                </a:solidFill>
                <a:latin typeface="GT Walsheim Pro Light" panose="02000503040000020003" pitchFamily="2" charset="-18"/>
                <a:cs typeface="Arial" panose="020B0604020202020204" pitchFamily="34" charset="0"/>
              </a:rPr>
              <a:t> </a:t>
            </a:r>
            <a:r>
              <a:rPr sz="1100" spc="23" dirty="0">
                <a:solidFill>
                  <a:srgbClr val="572C82"/>
                </a:solidFill>
                <a:latin typeface="GT Walsheim Pro Light" panose="02000503040000020003" pitchFamily="2" charset="-18"/>
                <a:cs typeface="Arial" panose="020B0604020202020204" pitchFamily="34" charset="0"/>
              </a:rPr>
              <a:t>733 </a:t>
            </a:r>
            <a:r>
              <a:rPr sz="1100" spc="5" dirty="0">
                <a:solidFill>
                  <a:srgbClr val="572C82"/>
                </a:solidFill>
                <a:latin typeface="GT Walsheim Pro Light" panose="02000503040000020003" pitchFamily="2" charset="-18"/>
                <a:cs typeface="Arial" panose="020B0604020202020204" pitchFamily="34" charset="0"/>
              </a:rPr>
              <a:t>7560</a:t>
            </a:r>
            <a:endParaRPr sz="1100" dirty="0">
              <a:latin typeface="GT Walsheim Pro Light" panose="02000503040000020003" pitchFamily="2" charset="-18"/>
              <a:cs typeface="Arial" panose="020B0604020202020204" pitchFamily="34" charset="0"/>
            </a:endParaRPr>
          </a:p>
        </p:txBody>
      </p:sp>
      <p:sp>
        <p:nvSpPr>
          <p:cNvPr id="7" name="object 7"/>
          <p:cNvSpPr txBox="1"/>
          <p:nvPr/>
        </p:nvSpPr>
        <p:spPr>
          <a:xfrm>
            <a:off x="647590" y="3230067"/>
            <a:ext cx="2314095" cy="787740"/>
          </a:xfrm>
          <a:prstGeom prst="rect">
            <a:avLst/>
          </a:prstGeom>
        </p:spPr>
        <p:txBody>
          <a:bodyPr vert="horz" wrap="square" lIns="0" tIns="33362" rIns="0" bIns="0" rtlCol="0">
            <a:spAutoFit/>
          </a:bodyPr>
          <a:lstStyle/>
          <a:p>
            <a:pPr marL="6478">
              <a:spcBef>
                <a:spcPts val="263"/>
              </a:spcBef>
            </a:pPr>
            <a:r>
              <a:rPr lang="en-GB" sz="1100" b="1" spc="-13" dirty="0">
                <a:solidFill>
                  <a:srgbClr val="572C82"/>
                </a:solidFill>
                <a:latin typeface="GT Walsheim Pro Light" panose="02000503040000020003" pitchFamily="2" charset="-18"/>
                <a:cs typeface="Arial" panose="020B0604020202020204" pitchFamily="34" charset="0"/>
              </a:rPr>
              <a:t>Office in </a:t>
            </a:r>
            <a:r>
              <a:rPr lang="en-GB" sz="1100" b="1" spc="-18" dirty="0">
                <a:solidFill>
                  <a:srgbClr val="572C82"/>
                </a:solidFill>
                <a:latin typeface="GT Walsheim Pro Light" panose="02000503040000020003" pitchFamily="2" charset="-18"/>
                <a:cs typeface="Arial" panose="020B0604020202020204" pitchFamily="34" charset="0"/>
              </a:rPr>
              <a:t>Warsaw</a:t>
            </a:r>
            <a:endParaRPr lang="en-GB" sz="1100" dirty="0">
              <a:latin typeface="GT Walsheim Pro Light" panose="02000503040000020003" pitchFamily="2" charset="-18"/>
              <a:cs typeface="Arial" panose="020B0604020202020204" pitchFamily="34" charset="0"/>
            </a:endParaRPr>
          </a:p>
          <a:p>
            <a:pPr marL="6478">
              <a:spcBef>
                <a:spcPts val="211"/>
              </a:spcBef>
            </a:pPr>
            <a:r>
              <a:rPr sz="1100" spc="-10" dirty="0" err="1">
                <a:solidFill>
                  <a:srgbClr val="572C82"/>
                </a:solidFill>
                <a:latin typeface="GT Walsheim Pro Light" panose="02000503040000020003" pitchFamily="2" charset="-18"/>
                <a:cs typeface="Arial" panose="020B0604020202020204" pitchFamily="34" charset="0"/>
              </a:rPr>
              <a:t>ul</a:t>
            </a:r>
            <a:r>
              <a:rPr sz="1100" spc="-10" dirty="0">
                <a:solidFill>
                  <a:srgbClr val="572C82"/>
                </a:solidFill>
                <a:latin typeface="GT Walsheim Pro Light" panose="02000503040000020003" pitchFamily="2" charset="-18"/>
                <a:cs typeface="Arial" panose="020B0604020202020204" pitchFamily="34" charset="0"/>
              </a:rPr>
              <a:t>. Chłodna</a:t>
            </a:r>
            <a:r>
              <a:rPr sz="1100" spc="-48" dirty="0">
                <a:solidFill>
                  <a:srgbClr val="572C82"/>
                </a:solidFill>
                <a:latin typeface="GT Walsheim Pro Light" panose="02000503040000020003" pitchFamily="2" charset="-18"/>
                <a:cs typeface="Arial" panose="020B0604020202020204" pitchFamily="34" charset="0"/>
              </a:rPr>
              <a:t> </a:t>
            </a:r>
            <a:r>
              <a:rPr sz="1100" spc="-5" dirty="0">
                <a:solidFill>
                  <a:srgbClr val="572C82"/>
                </a:solidFill>
                <a:latin typeface="GT Walsheim Pro Light" panose="02000503040000020003" pitchFamily="2" charset="-18"/>
                <a:cs typeface="Arial" panose="020B0604020202020204" pitchFamily="34" charset="0"/>
              </a:rPr>
              <a:t>52</a:t>
            </a:r>
            <a:endParaRPr sz="1100" dirty="0">
              <a:latin typeface="GT Walsheim Pro Light" panose="02000503040000020003" pitchFamily="2" charset="-18"/>
              <a:cs typeface="Arial" panose="020B0604020202020204" pitchFamily="34" charset="0"/>
            </a:endParaRPr>
          </a:p>
          <a:p>
            <a:pPr marL="6478">
              <a:spcBef>
                <a:spcPts val="211"/>
              </a:spcBef>
            </a:pPr>
            <a:r>
              <a:rPr sz="1100" spc="3" dirty="0">
                <a:solidFill>
                  <a:srgbClr val="572C82"/>
                </a:solidFill>
                <a:latin typeface="GT Walsheim Pro Light" panose="02000503040000020003" pitchFamily="2" charset="-18"/>
                <a:cs typeface="Arial" panose="020B0604020202020204" pitchFamily="34" charset="0"/>
              </a:rPr>
              <a:t>00-872</a:t>
            </a:r>
            <a:r>
              <a:rPr sz="1100" spc="-31" dirty="0">
                <a:solidFill>
                  <a:srgbClr val="572C82"/>
                </a:solidFill>
                <a:latin typeface="GT Walsheim Pro Light" panose="02000503040000020003" pitchFamily="2" charset="-18"/>
                <a:cs typeface="Arial" panose="020B0604020202020204" pitchFamily="34" charset="0"/>
              </a:rPr>
              <a:t> </a:t>
            </a:r>
            <a:r>
              <a:rPr sz="1100" spc="-18" dirty="0">
                <a:solidFill>
                  <a:srgbClr val="572C82"/>
                </a:solidFill>
                <a:latin typeface="GT Walsheim Pro Light" panose="02000503040000020003" pitchFamily="2" charset="-18"/>
                <a:cs typeface="Arial" panose="020B0604020202020204" pitchFamily="34" charset="0"/>
              </a:rPr>
              <a:t>Warszawa</a:t>
            </a:r>
            <a:endParaRPr sz="1100" dirty="0">
              <a:latin typeface="GT Walsheim Pro Light" panose="02000503040000020003" pitchFamily="2" charset="-18"/>
              <a:cs typeface="Arial" panose="020B0604020202020204" pitchFamily="34" charset="0"/>
            </a:endParaRPr>
          </a:p>
          <a:p>
            <a:pPr marL="6478">
              <a:spcBef>
                <a:spcPts val="211"/>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a:t>
            </a:r>
            <a:r>
              <a:rPr sz="1100" spc="20" dirty="0">
                <a:solidFill>
                  <a:srgbClr val="572C82"/>
                </a:solidFill>
                <a:latin typeface="GT Walsheim Pro Light" panose="02000503040000020003" pitchFamily="2" charset="-18"/>
                <a:cs typeface="Arial" panose="020B0604020202020204" pitchFamily="34" charset="0"/>
              </a:rPr>
              <a:t>22 </a:t>
            </a:r>
            <a:r>
              <a:rPr sz="1100" spc="-5" dirty="0">
                <a:solidFill>
                  <a:srgbClr val="572C82"/>
                </a:solidFill>
                <a:latin typeface="GT Walsheim Pro Light" panose="02000503040000020003" pitchFamily="2" charset="-18"/>
                <a:cs typeface="Arial" panose="020B0604020202020204" pitchFamily="34" charset="0"/>
              </a:rPr>
              <a:t>205</a:t>
            </a:r>
            <a:r>
              <a:rPr sz="1100" spc="-94" dirty="0">
                <a:solidFill>
                  <a:srgbClr val="572C82"/>
                </a:solidFill>
                <a:latin typeface="GT Walsheim Pro Light" panose="02000503040000020003" pitchFamily="2" charset="-18"/>
                <a:cs typeface="Arial" panose="020B0604020202020204" pitchFamily="34" charset="0"/>
              </a:rPr>
              <a:t> </a:t>
            </a:r>
            <a:r>
              <a:rPr sz="1100" spc="-13" dirty="0">
                <a:solidFill>
                  <a:srgbClr val="572C82"/>
                </a:solidFill>
                <a:latin typeface="GT Walsheim Pro Light" panose="02000503040000020003" pitchFamily="2" charset="-18"/>
                <a:cs typeface="Arial" panose="020B0604020202020204" pitchFamily="34" charset="0"/>
              </a:rPr>
              <a:t>4800</a:t>
            </a:r>
            <a:endParaRPr sz="1100" dirty="0">
              <a:latin typeface="GT Walsheim Pro Light" panose="02000503040000020003" pitchFamily="2" charset="-18"/>
              <a:cs typeface="Arial" panose="020B0604020202020204" pitchFamily="34" charset="0"/>
            </a:endParaRPr>
          </a:p>
        </p:txBody>
      </p:sp>
      <p:sp>
        <p:nvSpPr>
          <p:cNvPr id="8" name="object 8"/>
          <p:cNvSpPr txBox="1"/>
          <p:nvPr/>
        </p:nvSpPr>
        <p:spPr>
          <a:xfrm>
            <a:off x="3428796" y="3230067"/>
            <a:ext cx="2564712" cy="849336"/>
          </a:xfrm>
          <a:prstGeom prst="rect">
            <a:avLst/>
          </a:prstGeom>
        </p:spPr>
        <p:txBody>
          <a:bodyPr vert="horz" wrap="square" lIns="0" tIns="6478" rIns="0" bIns="0" rtlCol="0">
            <a:spAutoFit/>
          </a:bodyPr>
          <a:lstStyle/>
          <a:p>
            <a:pPr marL="6478" marR="2591" indent="-324">
              <a:lnSpc>
                <a:spcPct val="130100"/>
              </a:lnSpc>
              <a:spcBef>
                <a:spcPts val="51"/>
              </a:spcBef>
            </a:pPr>
            <a:r>
              <a:rPr lang="en-GB" sz="1100" b="1" spc="-13" dirty="0">
                <a:solidFill>
                  <a:srgbClr val="572C82"/>
                </a:solidFill>
                <a:latin typeface="GT Walsheim Pro Light" panose="02000503040000020003" pitchFamily="2" charset="-18"/>
                <a:cs typeface="Arial" panose="020B0604020202020204" pitchFamily="34" charset="0"/>
              </a:rPr>
              <a:t>Office in</a:t>
            </a:r>
            <a:r>
              <a:rPr lang="en-GB" sz="1100" b="1" dirty="0">
                <a:solidFill>
                  <a:srgbClr val="572C82"/>
                </a:solidFill>
                <a:latin typeface="GT Walsheim Pro Light" panose="02000503040000020003" pitchFamily="2" charset="-18"/>
                <a:cs typeface="Arial" panose="020B0604020202020204" pitchFamily="34" charset="0"/>
              </a:rPr>
              <a:t> </a:t>
            </a:r>
            <a:r>
              <a:rPr lang="en-GB" sz="1100" b="1" spc="-20" dirty="0">
                <a:solidFill>
                  <a:srgbClr val="572C82"/>
                </a:solidFill>
                <a:latin typeface="GT Walsheim Pro Light" panose="02000503040000020003" pitchFamily="2" charset="-18"/>
                <a:cs typeface="Arial" panose="020B0604020202020204" pitchFamily="34" charset="0"/>
              </a:rPr>
              <a:t>Toruń  </a:t>
            </a:r>
            <a:r>
              <a:rPr lang="en-GB" sz="1100" spc="-13" dirty="0">
                <a:solidFill>
                  <a:srgbClr val="572C82"/>
                </a:solidFill>
                <a:latin typeface="GT Walsheim Pro Light" panose="02000503040000020003" pitchFamily="2" charset="-18"/>
                <a:cs typeface="Arial" panose="020B0604020202020204" pitchFamily="34" charset="0"/>
              </a:rPr>
              <a:t>(European Consulting</a:t>
            </a:r>
            <a:r>
              <a:rPr sz="1100" spc="-15" dirty="0">
                <a:solidFill>
                  <a:srgbClr val="572C82"/>
                </a:solidFill>
                <a:latin typeface="GT Walsheim Pro Light" panose="02000503040000020003" pitchFamily="2" charset="-18"/>
                <a:cs typeface="Arial" panose="020B0604020202020204" pitchFamily="34" charset="0"/>
              </a:rPr>
              <a:t>)</a:t>
            </a:r>
            <a:endParaRPr lang="pl-PL" sz="1100" spc="-15" dirty="0">
              <a:solidFill>
                <a:srgbClr val="572C82"/>
              </a:solidFill>
              <a:latin typeface="GT Walsheim Pro Light" panose="02000503040000020003" pitchFamily="2" charset="-18"/>
              <a:cs typeface="Arial" panose="020B0604020202020204" pitchFamily="34" charset="0"/>
            </a:endParaRPr>
          </a:p>
          <a:p>
            <a:pPr marL="6478" marR="2591" indent="-324">
              <a:lnSpc>
                <a:spcPct val="130100"/>
              </a:lnSpc>
              <a:spcBef>
                <a:spcPts val="51"/>
              </a:spcBef>
            </a:pPr>
            <a:r>
              <a:rPr sz="1100" spc="-15" dirty="0">
                <a:solidFill>
                  <a:srgbClr val="572C82"/>
                </a:solidFill>
                <a:latin typeface="GT Walsheim Pro Light" panose="02000503040000020003" pitchFamily="2" charset="-18"/>
                <a:cs typeface="Arial" panose="020B0604020202020204" pitchFamily="34" charset="0"/>
              </a:rPr>
              <a:t> </a:t>
            </a:r>
            <a:r>
              <a:rPr sz="1100" spc="-10" dirty="0">
                <a:solidFill>
                  <a:srgbClr val="572C82"/>
                </a:solidFill>
                <a:latin typeface="GT Walsheim Pro Light" panose="02000503040000020003" pitchFamily="2" charset="-18"/>
                <a:cs typeface="Arial" panose="020B0604020202020204" pitchFamily="34" charset="0"/>
              </a:rPr>
              <a:t>ul. </a:t>
            </a:r>
            <a:r>
              <a:rPr sz="1100" spc="-13" dirty="0">
                <a:solidFill>
                  <a:srgbClr val="572C82"/>
                </a:solidFill>
                <a:latin typeface="GT Walsheim Pro Light" panose="02000503040000020003" pitchFamily="2" charset="-18"/>
                <a:cs typeface="Arial" panose="020B0604020202020204" pitchFamily="34" charset="0"/>
              </a:rPr>
              <a:t>Głowackiego</a:t>
            </a:r>
            <a:r>
              <a:rPr sz="1100" spc="-48" dirty="0">
                <a:solidFill>
                  <a:srgbClr val="572C82"/>
                </a:solidFill>
                <a:latin typeface="GT Walsheim Pro Light" panose="02000503040000020003" pitchFamily="2" charset="-18"/>
                <a:cs typeface="Arial" panose="020B0604020202020204" pitchFamily="34" charset="0"/>
              </a:rPr>
              <a:t> </a:t>
            </a:r>
            <a:r>
              <a:rPr sz="1100" spc="-3" dirty="0">
                <a:solidFill>
                  <a:srgbClr val="572C82"/>
                </a:solidFill>
                <a:latin typeface="GT Walsheim Pro Light" panose="02000503040000020003" pitchFamily="2" charset="-18"/>
                <a:cs typeface="Arial" panose="020B0604020202020204" pitchFamily="34" charset="0"/>
              </a:rPr>
              <a:t>20</a:t>
            </a:r>
            <a:endParaRPr sz="1100" dirty="0">
              <a:latin typeface="GT Walsheim Pro Light" panose="02000503040000020003" pitchFamily="2" charset="-18"/>
              <a:cs typeface="Arial" panose="020B0604020202020204" pitchFamily="34" charset="0"/>
            </a:endParaRPr>
          </a:p>
          <a:p>
            <a:pPr marL="6478">
              <a:spcBef>
                <a:spcPts val="211"/>
              </a:spcBef>
            </a:pPr>
            <a:r>
              <a:rPr sz="1100" spc="23" dirty="0">
                <a:solidFill>
                  <a:srgbClr val="572C82"/>
                </a:solidFill>
                <a:latin typeface="GT Walsheim Pro Light" panose="02000503040000020003" pitchFamily="2" charset="-18"/>
                <a:cs typeface="Arial" panose="020B0604020202020204" pitchFamily="34" charset="0"/>
              </a:rPr>
              <a:t>87-100</a:t>
            </a:r>
            <a:r>
              <a:rPr sz="1100" spc="-28" dirty="0">
                <a:solidFill>
                  <a:srgbClr val="572C82"/>
                </a:solidFill>
                <a:latin typeface="GT Walsheim Pro Light" panose="02000503040000020003" pitchFamily="2" charset="-18"/>
                <a:cs typeface="Arial" panose="020B0604020202020204" pitchFamily="34" charset="0"/>
              </a:rPr>
              <a:t> </a:t>
            </a:r>
            <a:r>
              <a:rPr sz="1100" spc="-23" dirty="0">
                <a:solidFill>
                  <a:srgbClr val="572C82"/>
                </a:solidFill>
                <a:latin typeface="GT Walsheim Pro Light" panose="02000503040000020003" pitchFamily="2" charset="-18"/>
                <a:cs typeface="Arial" panose="020B0604020202020204" pitchFamily="34" charset="0"/>
              </a:rPr>
              <a:t>Toruń</a:t>
            </a:r>
            <a:endParaRPr sz="1100" dirty="0">
              <a:latin typeface="GT Walsheim Pro Light" panose="02000503040000020003" pitchFamily="2" charset="-18"/>
              <a:cs typeface="Arial" panose="020B0604020202020204" pitchFamily="34" charset="0"/>
            </a:endParaRPr>
          </a:p>
          <a:p>
            <a:pPr marL="6478">
              <a:spcBef>
                <a:spcPts val="211"/>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+48 56 </a:t>
            </a:r>
            <a:r>
              <a:rPr sz="1100" spc="15" dirty="0">
                <a:solidFill>
                  <a:srgbClr val="572C82"/>
                </a:solidFill>
                <a:latin typeface="GT Walsheim Pro Light" panose="02000503040000020003" pitchFamily="2" charset="-18"/>
                <a:cs typeface="Arial" panose="020B0604020202020204" pitchFamily="34" charset="0"/>
              </a:rPr>
              <a:t>657</a:t>
            </a:r>
            <a:r>
              <a:rPr sz="1100" spc="-36" dirty="0">
                <a:solidFill>
                  <a:srgbClr val="572C82"/>
                </a:solidFill>
                <a:latin typeface="GT Walsheim Pro Light" panose="02000503040000020003" pitchFamily="2" charset="-18"/>
                <a:cs typeface="Arial" panose="020B0604020202020204" pitchFamily="34" charset="0"/>
              </a:rPr>
              <a:t> </a:t>
            </a:r>
            <a:r>
              <a:rPr sz="1100" spc="20" dirty="0">
                <a:solidFill>
                  <a:srgbClr val="572C82"/>
                </a:solidFill>
                <a:latin typeface="GT Walsheim Pro Light" panose="02000503040000020003" pitchFamily="2" charset="-18"/>
                <a:cs typeface="Arial" panose="020B0604020202020204" pitchFamily="34" charset="0"/>
              </a:rPr>
              <a:t>5591</a:t>
            </a:r>
            <a:endParaRPr sz="1100" dirty="0">
              <a:latin typeface="GT Walsheim Pro Light" panose="02000503040000020003" pitchFamily="2" charset="-18"/>
              <a:cs typeface="Arial" panose="020B0604020202020204" pitchFamily="34" charset="0"/>
            </a:endParaRPr>
          </a:p>
        </p:txBody>
      </p:sp>
      <p:sp>
        <p:nvSpPr>
          <p:cNvPr id="9" name="object 9"/>
          <p:cNvSpPr txBox="1"/>
          <p:nvPr/>
        </p:nvSpPr>
        <p:spPr>
          <a:xfrm>
            <a:off x="633724" y="5597463"/>
            <a:ext cx="2321483" cy="787413"/>
          </a:xfrm>
          <a:prstGeom prst="rect">
            <a:avLst/>
          </a:prstGeom>
        </p:spPr>
        <p:txBody>
          <a:bodyPr vert="horz" wrap="square" lIns="0" tIns="33038" rIns="0" bIns="0" rtlCol="0">
            <a:spAutoFit/>
          </a:bodyPr>
          <a:lstStyle/>
          <a:p>
            <a:pPr marL="6478">
              <a:spcBef>
                <a:spcPts val="260"/>
              </a:spcBef>
            </a:pPr>
            <a:r>
              <a:rPr lang="en-GB" sz="1100" b="1" spc="-13" dirty="0">
                <a:solidFill>
                  <a:srgbClr val="572C82"/>
                </a:solidFill>
                <a:latin typeface="GT Walsheim Pro Light" panose="02000503040000020003" pitchFamily="2" charset="-18"/>
                <a:cs typeface="Arial" panose="020B0604020202020204" pitchFamily="34" charset="0"/>
              </a:rPr>
              <a:t>Office in</a:t>
            </a:r>
            <a:r>
              <a:rPr lang="en-GB" sz="1100" b="1" spc="-61" dirty="0">
                <a:solidFill>
                  <a:srgbClr val="572C82"/>
                </a:solidFill>
                <a:latin typeface="GT Walsheim Pro Light" panose="02000503040000020003" pitchFamily="2" charset="-18"/>
                <a:cs typeface="Arial" panose="020B0604020202020204" pitchFamily="34" charset="0"/>
              </a:rPr>
              <a:t> </a:t>
            </a:r>
            <a:r>
              <a:rPr lang="en-GB" sz="1100" b="1" spc="-18" dirty="0">
                <a:solidFill>
                  <a:srgbClr val="572C82"/>
                </a:solidFill>
                <a:latin typeface="GT Walsheim Pro Light" panose="02000503040000020003" pitchFamily="2" charset="-18"/>
                <a:cs typeface="Arial" panose="020B0604020202020204" pitchFamily="34" charset="0"/>
              </a:rPr>
              <a:t>Katowice</a:t>
            </a:r>
            <a:endParaRPr lang="en-GB" sz="1100" dirty="0">
              <a:latin typeface="GT Walsheim Pro Light" panose="02000503040000020003" pitchFamily="2" charset="-18"/>
              <a:cs typeface="Arial" panose="020B0604020202020204" pitchFamily="34" charset="0"/>
            </a:endParaRPr>
          </a:p>
          <a:p>
            <a:pPr marL="6478">
              <a:spcBef>
                <a:spcPts val="212"/>
              </a:spcBef>
            </a:pPr>
            <a:r>
              <a:rPr sz="1100" spc="-10" dirty="0">
                <a:solidFill>
                  <a:srgbClr val="572C82"/>
                </a:solidFill>
                <a:latin typeface="GT Walsheim Pro Light" panose="02000503040000020003" pitchFamily="2" charset="-18"/>
                <a:cs typeface="Arial" panose="020B0604020202020204" pitchFamily="34" charset="0"/>
              </a:rPr>
              <a:t>ul. </a:t>
            </a:r>
            <a:r>
              <a:rPr sz="1100" spc="-15" dirty="0">
                <a:solidFill>
                  <a:srgbClr val="572C82"/>
                </a:solidFill>
                <a:latin typeface="GT Walsheim Pro Light" panose="02000503040000020003" pitchFamily="2" charset="-18"/>
                <a:cs typeface="Arial" panose="020B0604020202020204" pitchFamily="34" charset="0"/>
              </a:rPr>
              <a:t>Francuska</a:t>
            </a:r>
            <a:r>
              <a:rPr sz="1100" spc="-77" dirty="0">
                <a:solidFill>
                  <a:srgbClr val="572C82"/>
                </a:solidFill>
                <a:latin typeface="GT Walsheim Pro Light" panose="02000503040000020003" pitchFamily="2" charset="-18"/>
                <a:cs typeface="Arial" panose="020B0604020202020204" pitchFamily="34" charset="0"/>
              </a:rPr>
              <a:t> </a:t>
            </a:r>
            <a:r>
              <a:rPr sz="1100" dirty="0">
                <a:solidFill>
                  <a:srgbClr val="572C82"/>
                </a:solidFill>
                <a:latin typeface="GT Walsheim Pro Light" panose="02000503040000020003" pitchFamily="2" charset="-18"/>
                <a:cs typeface="Arial" panose="020B0604020202020204" pitchFamily="34" charset="0"/>
              </a:rPr>
              <a:t>34</a:t>
            </a:r>
            <a:endParaRPr sz="1100" dirty="0">
              <a:latin typeface="GT Walsheim Pro Light" panose="02000503040000020003" pitchFamily="2" charset="-18"/>
              <a:cs typeface="Arial" panose="020B0604020202020204" pitchFamily="34" charset="0"/>
            </a:endParaRPr>
          </a:p>
          <a:p>
            <a:pPr marL="6478">
              <a:spcBef>
                <a:spcPts val="212"/>
              </a:spcBef>
            </a:pPr>
            <a:r>
              <a:rPr sz="1100" spc="-5" dirty="0">
                <a:solidFill>
                  <a:srgbClr val="572C82"/>
                </a:solidFill>
                <a:latin typeface="GT Walsheim Pro Light" panose="02000503040000020003" pitchFamily="2" charset="-18"/>
                <a:cs typeface="Arial" panose="020B0604020202020204" pitchFamily="34" charset="0"/>
              </a:rPr>
              <a:t>40-028</a:t>
            </a:r>
            <a:r>
              <a:rPr sz="1100" spc="-64" dirty="0">
                <a:solidFill>
                  <a:srgbClr val="572C82"/>
                </a:solidFill>
                <a:latin typeface="GT Walsheim Pro Light" panose="02000503040000020003" pitchFamily="2" charset="-18"/>
                <a:cs typeface="Arial" panose="020B0604020202020204" pitchFamily="34" charset="0"/>
              </a:rPr>
              <a:t> </a:t>
            </a:r>
            <a:r>
              <a:rPr sz="1100" spc="-18" dirty="0">
                <a:solidFill>
                  <a:srgbClr val="572C82"/>
                </a:solidFill>
                <a:latin typeface="GT Walsheim Pro Light" panose="02000503040000020003" pitchFamily="2" charset="-18"/>
                <a:cs typeface="Arial" panose="020B0604020202020204" pitchFamily="34" charset="0"/>
              </a:rPr>
              <a:t>Katowice</a:t>
            </a:r>
            <a:endParaRPr sz="1100" dirty="0">
              <a:latin typeface="GT Walsheim Pro Light" panose="02000503040000020003" pitchFamily="2" charset="-18"/>
              <a:cs typeface="Arial" panose="020B0604020202020204" pitchFamily="34" charset="0"/>
            </a:endParaRPr>
          </a:p>
          <a:p>
            <a:pPr marL="6478">
              <a:spcBef>
                <a:spcPts val="212"/>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a:t>
            </a:r>
            <a:r>
              <a:rPr sz="1100" spc="13" dirty="0">
                <a:solidFill>
                  <a:srgbClr val="572C82"/>
                </a:solidFill>
                <a:latin typeface="GT Walsheim Pro Light" panose="02000503040000020003" pitchFamily="2" charset="-18"/>
                <a:cs typeface="Arial" panose="020B0604020202020204" pitchFamily="34" charset="0"/>
              </a:rPr>
              <a:t>32 </a:t>
            </a:r>
            <a:r>
              <a:rPr sz="1100" spc="71" dirty="0">
                <a:solidFill>
                  <a:srgbClr val="572C82"/>
                </a:solidFill>
                <a:latin typeface="GT Walsheim Pro Light" panose="02000503040000020003" pitchFamily="2" charset="-18"/>
                <a:cs typeface="Arial" panose="020B0604020202020204" pitchFamily="34" charset="0"/>
              </a:rPr>
              <a:t>721</a:t>
            </a:r>
            <a:r>
              <a:rPr sz="1100" spc="-87" dirty="0">
                <a:solidFill>
                  <a:srgbClr val="572C82"/>
                </a:solidFill>
                <a:latin typeface="GT Walsheim Pro Light" panose="02000503040000020003" pitchFamily="2" charset="-18"/>
                <a:cs typeface="Arial" panose="020B0604020202020204" pitchFamily="34" charset="0"/>
              </a:rPr>
              <a:t> </a:t>
            </a:r>
            <a:r>
              <a:rPr sz="1100" spc="5" dirty="0">
                <a:solidFill>
                  <a:srgbClr val="572C82"/>
                </a:solidFill>
                <a:latin typeface="GT Walsheim Pro Light" panose="02000503040000020003" pitchFamily="2" charset="-18"/>
                <a:cs typeface="Arial" panose="020B0604020202020204" pitchFamily="34" charset="0"/>
              </a:rPr>
              <a:t>3700</a:t>
            </a:r>
            <a:endParaRPr sz="1100" dirty="0">
              <a:latin typeface="GT Walsheim Pro Light" panose="02000503040000020003" pitchFamily="2" charset="-18"/>
              <a:cs typeface="Arial" panose="020B0604020202020204" pitchFamily="34" charset="0"/>
            </a:endParaRPr>
          </a:p>
        </p:txBody>
      </p:sp>
      <p:sp>
        <p:nvSpPr>
          <p:cNvPr id="10" name="object 10"/>
          <p:cNvSpPr txBox="1"/>
          <p:nvPr/>
        </p:nvSpPr>
        <p:spPr>
          <a:xfrm>
            <a:off x="659137" y="4291167"/>
            <a:ext cx="2321483" cy="1032936"/>
          </a:xfrm>
          <a:prstGeom prst="rect">
            <a:avLst/>
          </a:prstGeom>
        </p:spPr>
        <p:txBody>
          <a:bodyPr vert="horz" wrap="square" lIns="0" tIns="33362" rIns="0" bIns="0" rtlCol="0">
            <a:spAutoFit/>
          </a:bodyPr>
          <a:lstStyle/>
          <a:p>
            <a:pPr marL="6478">
              <a:spcBef>
                <a:spcPts val="263"/>
              </a:spcBef>
            </a:pPr>
            <a:r>
              <a:rPr lang="en-GB" sz="1100" b="1" spc="-13" dirty="0">
                <a:solidFill>
                  <a:srgbClr val="572C82"/>
                </a:solidFill>
                <a:latin typeface="GT Walsheim Pro Light" panose="02000503040000020003" pitchFamily="2" charset="-18"/>
                <a:cs typeface="Arial" panose="020B0604020202020204" pitchFamily="34" charset="0"/>
              </a:rPr>
              <a:t>Office in </a:t>
            </a:r>
            <a:r>
              <a:rPr lang="en-GB" sz="1100" b="1" spc="-18" dirty="0">
                <a:solidFill>
                  <a:srgbClr val="572C82"/>
                </a:solidFill>
                <a:latin typeface="GT Walsheim Pro Light" panose="02000503040000020003" pitchFamily="2" charset="-18"/>
                <a:cs typeface="Arial" panose="020B0604020202020204" pitchFamily="34" charset="0"/>
              </a:rPr>
              <a:t>Krakó</a:t>
            </a:r>
            <a:r>
              <a:rPr sz="1100" b="1" spc="-18" dirty="0">
                <a:solidFill>
                  <a:srgbClr val="572C82"/>
                </a:solidFill>
                <a:latin typeface="GT Walsheim Pro Light" panose="02000503040000020003" pitchFamily="2" charset="-18"/>
                <a:cs typeface="Arial" panose="020B0604020202020204" pitchFamily="34" charset="0"/>
              </a:rPr>
              <a:t>w</a:t>
            </a:r>
            <a:endParaRPr sz="1100" dirty="0">
              <a:latin typeface="GT Walsheim Pro Light" panose="02000503040000020003" pitchFamily="2" charset="-18"/>
              <a:cs typeface="Arial" panose="020B0604020202020204" pitchFamily="34" charset="0"/>
            </a:endParaRPr>
          </a:p>
          <a:p>
            <a:pPr marL="6478" marR="251675">
              <a:lnSpc>
                <a:spcPct val="130100"/>
              </a:lnSpc>
            </a:pPr>
            <a:r>
              <a:rPr sz="1100" spc="-13" dirty="0">
                <a:solidFill>
                  <a:srgbClr val="572C82"/>
                </a:solidFill>
                <a:latin typeface="GT Walsheim Pro Light" panose="02000503040000020003" pitchFamily="2" charset="-18"/>
                <a:cs typeface="Arial" panose="020B0604020202020204" pitchFamily="34" charset="0"/>
              </a:rPr>
              <a:t>(Edisonda)  </a:t>
            </a:r>
            <a:endParaRPr lang="pl-PL" sz="1100" spc="-13" dirty="0">
              <a:solidFill>
                <a:srgbClr val="572C82"/>
              </a:solidFill>
              <a:latin typeface="GT Walsheim Pro Light" panose="02000503040000020003" pitchFamily="2" charset="-18"/>
              <a:cs typeface="Arial" panose="020B0604020202020204" pitchFamily="34" charset="0"/>
            </a:endParaRPr>
          </a:p>
          <a:p>
            <a:pPr marL="6478" marR="251675">
              <a:lnSpc>
                <a:spcPct val="130100"/>
              </a:lnSpc>
            </a:pPr>
            <a:r>
              <a:rPr sz="1100" spc="-10" dirty="0">
                <a:solidFill>
                  <a:srgbClr val="572C82"/>
                </a:solidFill>
                <a:latin typeface="GT Walsheim Pro Light" panose="02000503040000020003" pitchFamily="2" charset="-18"/>
                <a:cs typeface="Arial" panose="020B0604020202020204" pitchFamily="34" charset="0"/>
              </a:rPr>
              <a:t>ul. </a:t>
            </a:r>
            <a:r>
              <a:rPr sz="1100" spc="-13" dirty="0">
                <a:solidFill>
                  <a:srgbClr val="572C82"/>
                </a:solidFill>
                <a:latin typeface="GT Walsheim Pro Light" panose="02000503040000020003" pitchFamily="2" charset="-18"/>
                <a:cs typeface="Arial" panose="020B0604020202020204" pitchFamily="34" charset="0"/>
              </a:rPr>
              <a:t>Dietla</a:t>
            </a:r>
            <a:r>
              <a:rPr sz="1100" spc="-69" dirty="0">
                <a:solidFill>
                  <a:srgbClr val="572C82"/>
                </a:solidFill>
                <a:latin typeface="GT Walsheim Pro Light" panose="02000503040000020003" pitchFamily="2" charset="-18"/>
                <a:cs typeface="Arial" panose="020B0604020202020204" pitchFamily="34" charset="0"/>
              </a:rPr>
              <a:t> </a:t>
            </a:r>
            <a:r>
              <a:rPr sz="1100" spc="-5" dirty="0">
                <a:solidFill>
                  <a:srgbClr val="572C82"/>
                </a:solidFill>
                <a:latin typeface="GT Walsheim Pro Light" panose="02000503040000020003" pitchFamily="2" charset="-18"/>
                <a:cs typeface="Arial" panose="020B0604020202020204" pitchFamily="34" charset="0"/>
              </a:rPr>
              <a:t>52</a:t>
            </a:r>
            <a:endParaRPr sz="1100" dirty="0">
              <a:latin typeface="GT Walsheim Pro Light" panose="02000503040000020003" pitchFamily="2" charset="-18"/>
              <a:cs typeface="Arial" panose="020B0604020202020204" pitchFamily="34" charset="0"/>
            </a:endParaRPr>
          </a:p>
          <a:p>
            <a:pPr marL="6478">
              <a:spcBef>
                <a:spcPts val="211"/>
              </a:spcBef>
            </a:pPr>
            <a:r>
              <a:rPr sz="1100" spc="18" dirty="0">
                <a:solidFill>
                  <a:srgbClr val="572C82"/>
                </a:solidFill>
                <a:latin typeface="GT Walsheim Pro Light" panose="02000503040000020003" pitchFamily="2" charset="-18"/>
                <a:cs typeface="Arial" panose="020B0604020202020204" pitchFamily="34" charset="0"/>
              </a:rPr>
              <a:t>931-039</a:t>
            </a:r>
            <a:r>
              <a:rPr sz="1100" spc="-33" dirty="0">
                <a:solidFill>
                  <a:srgbClr val="572C82"/>
                </a:solidFill>
                <a:latin typeface="GT Walsheim Pro Light" panose="02000503040000020003" pitchFamily="2" charset="-18"/>
                <a:cs typeface="Arial" panose="020B0604020202020204" pitchFamily="34" charset="0"/>
              </a:rPr>
              <a:t> </a:t>
            </a:r>
            <a:r>
              <a:rPr sz="1100" spc="-15" dirty="0">
                <a:solidFill>
                  <a:srgbClr val="572C82"/>
                </a:solidFill>
                <a:latin typeface="GT Walsheim Pro Light" panose="02000503040000020003" pitchFamily="2" charset="-18"/>
                <a:cs typeface="Arial" panose="020B0604020202020204" pitchFamily="34" charset="0"/>
              </a:rPr>
              <a:t>Kraków</a:t>
            </a:r>
            <a:endParaRPr sz="1100" dirty="0">
              <a:latin typeface="GT Walsheim Pro Light" panose="02000503040000020003" pitchFamily="2" charset="-18"/>
              <a:cs typeface="Arial" panose="020B0604020202020204" pitchFamily="34" charset="0"/>
            </a:endParaRPr>
          </a:p>
          <a:p>
            <a:pPr marL="6478">
              <a:spcBef>
                <a:spcPts val="211"/>
              </a:spcBef>
            </a:pPr>
            <a:r>
              <a:rPr sz="1100" spc="-38" dirty="0">
                <a:solidFill>
                  <a:srgbClr val="572C82"/>
                </a:solidFill>
                <a:latin typeface="GT Walsheim Pro Light" panose="02000503040000020003" pitchFamily="2" charset="-18"/>
                <a:cs typeface="Arial" panose="020B0604020202020204" pitchFamily="34" charset="0"/>
              </a:rPr>
              <a:t>T: </a:t>
            </a:r>
            <a:r>
              <a:rPr sz="1100" spc="-5" dirty="0">
                <a:solidFill>
                  <a:srgbClr val="572C82"/>
                </a:solidFill>
                <a:latin typeface="GT Walsheim Pro Light" panose="02000503040000020003" pitchFamily="2" charset="-18"/>
                <a:cs typeface="Arial" panose="020B0604020202020204" pitchFamily="34" charset="0"/>
              </a:rPr>
              <a:t>+48 </a:t>
            </a:r>
            <a:r>
              <a:rPr sz="1100" spc="23" dirty="0">
                <a:solidFill>
                  <a:srgbClr val="572C82"/>
                </a:solidFill>
                <a:latin typeface="GT Walsheim Pro Light" panose="02000503040000020003" pitchFamily="2" charset="-18"/>
                <a:cs typeface="Arial" panose="020B0604020202020204" pitchFamily="34" charset="0"/>
              </a:rPr>
              <a:t>728 </a:t>
            </a:r>
            <a:r>
              <a:rPr sz="1100" spc="-10" dirty="0">
                <a:solidFill>
                  <a:srgbClr val="572C82"/>
                </a:solidFill>
                <a:latin typeface="GT Walsheim Pro Light" panose="02000503040000020003" pitchFamily="2" charset="-18"/>
                <a:cs typeface="Arial" panose="020B0604020202020204" pitchFamily="34" charset="0"/>
              </a:rPr>
              <a:t>350</a:t>
            </a:r>
            <a:r>
              <a:rPr sz="1100" spc="-82" dirty="0">
                <a:solidFill>
                  <a:srgbClr val="572C82"/>
                </a:solidFill>
                <a:latin typeface="GT Walsheim Pro Light" panose="02000503040000020003" pitchFamily="2" charset="-18"/>
                <a:cs typeface="Arial" panose="020B0604020202020204" pitchFamily="34" charset="0"/>
              </a:rPr>
              <a:t> </a:t>
            </a:r>
            <a:r>
              <a:rPr sz="1100" spc="15" dirty="0">
                <a:solidFill>
                  <a:srgbClr val="572C82"/>
                </a:solidFill>
                <a:latin typeface="GT Walsheim Pro Light" panose="02000503040000020003" pitchFamily="2" charset="-18"/>
                <a:cs typeface="Arial" panose="020B0604020202020204" pitchFamily="34" charset="0"/>
              </a:rPr>
              <a:t>897</a:t>
            </a:r>
            <a:endParaRPr sz="1100" dirty="0">
              <a:latin typeface="GT Walsheim Pro Light" panose="02000503040000020003" pitchFamily="2" charset="-18"/>
              <a:cs typeface="Arial" panose="020B0604020202020204" pitchFamily="34" charset="0"/>
            </a:endParaRPr>
          </a:p>
        </p:txBody>
      </p:sp>
      <p:pic>
        <p:nvPicPr>
          <p:cNvPr id="25" name="Obraz 2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24" y="6988128"/>
            <a:ext cx="285464" cy="285464"/>
          </a:xfrm>
          <a:prstGeom prst="rect">
            <a:avLst/>
          </a:prstGeom>
        </p:spPr>
      </p:pic>
      <p:pic>
        <p:nvPicPr>
          <p:cNvPr id="26" name="Obraz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745" y="6988129"/>
            <a:ext cx="285464" cy="285464"/>
          </a:xfrm>
          <a:prstGeom prst="rect">
            <a:avLst/>
          </a:prstGeom>
        </p:spPr>
      </p:pic>
      <p:pic>
        <p:nvPicPr>
          <p:cNvPr id="27" name="Obraz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7651" y="7003132"/>
            <a:ext cx="281072" cy="281072"/>
          </a:xfrm>
          <a:prstGeom prst="rect">
            <a:avLst/>
          </a:prstGeom>
        </p:spPr>
      </p:pic>
      <p:pic>
        <p:nvPicPr>
          <p:cNvPr id="28" name="Obraz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7390" y="7003752"/>
            <a:ext cx="286079" cy="286079"/>
          </a:xfrm>
          <a:prstGeom prst="rect">
            <a:avLst/>
          </a:prstGeom>
        </p:spPr>
      </p:pic>
      <p:pic>
        <p:nvPicPr>
          <p:cNvPr id="30" name="Obraz 29">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2904" y="6988553"/>
            <a:ext cx="287176" cy="287176"/>
          </a:xfrm>
          <a:prstGeom prst="rect">
            <a:avLst/>
          </a:prstGeom>
        </p:spPr>
      </p:pic>
      <p:pic>
        <p:nvPicPr>
          <p:cNvPr id="17" name="Obraz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9638" y="7469938"/>
            <a:ext cx="2026213" cy="777203"/>
          </a:xfrm>
          <a:prstGeom prst="rect">
            <a:avLst/>
          </a:prstGeom>
        </p:spPr>
      </p:pic>
      <p:sp>
        <p:nvSpPr>
          <p:cNvPr id="18" name="object 2">
            <a:extLst>
              <a:ext uri="{FF2B5EF4-FFF2-40B4-BE49-F238E27FC236}">
                <a16:creationId xmlns:a16="http://schemas.microsoft.com/office/drawing/2014/main" id="{5EAD8124-061D-430C-9B8A-CC826C8534AA}"/>
              </a:ext>
            </a:extLst>
          </p:cNvPr>
          <p:cNvSpPr txBox="1"/>
          <p:nvPr/>
        </p:nvSpPr>
        <p:spPr>
          <a:xfrm>
            <a:off x="629112" y="8279294"/>
            <a:ext cx="5703179" cy="779701"/>
          </a:xfrm>
          <a:prstGeom prst="rect">
            <a:avLst/>
          </a:prstGeom>
        </p:spPr>
        <p:txBody>
          <a:bodyPr vert="horz" wrap="square" lIns="0" tIns="48260" rIns="0" bIns="0" rtlCol="0">
            <a:spAutoFit/>
          </a:bodyPr>
          <a:lstStyle/>
          <a:p>
            <a:pPr marL="21590">
              <a:lnSpc>
                <a:spcPct val="100000"/>
              </a:lnSpc>
              <a:spcBef>
                <a:spcPts val="380"/>
              </a:spcBef>
            </a:pPr>
            <a:r>
              <a:rPr lang="en-US" sz="900" b="1" spc="-15" dirty="0">
                <a:latin typeface="GT Walsheim Pro Bold"/>
                <a:cs typeface="GT Walsheim Pro Bold"/>
              </a:rPr>
              <a:t>Grant Thornton is one of the world's leading audit and advisory organizations.</a:t>
            </a:r>
            <a:endParaRPr sz="900" dirty="0">
              <a:latin typeface="GT Walsheim Pro Bold"/>
              <a:cs typeface="GT Walsheim Pro Bold"/>
            </a:endParaRPr>
          </a:p>
          <a:p>
            <a:pPr marL="21590" marR="5080">
              <a:lnSpc>
                <a:spcPct val="100000"/>
              </a:lnSpc>
              <a:spcBef>
                <a:spcPts val="285"/>
              </a:spcBef>
            </a:pPr>
            <a:r>
              <a:rPr lang="en-GB" sz="900" spc="-10" dirty="0">
                <a:latin typeface="GT Walsheim Pro Light"/>
                <a:cs typeface="GT Walsheim Pro Light"/>
              </a:rPr>
              <a:t>The expertise of more than 56,000 employees is available to customers in 140 countries. We have been operating in Poland for 2</a:t>
            </a:r>
            <a:r>
              <a:rPr lang="pl-PL" sz="900" spc="-10" dirty="0">
                <a:latin typeface="GT Walsheim Pro Light"/>
                <a:cs typeface="GT Walsheim Pro Light"/>
              </a:rPr>
              <a:t>9</a:t>
            </a:r>
            <a:r>
              <a:rPr lang="en-GB" sz="900" spc="-10" dirty="0">
                <a:latin typeface="GT Walsheim Pro Light"/>
                <a:cs typeface="GT Walsheim Pro Light"/>
              </a:rPr>
              <a:t> years. A team of </a:t>
            </a:r>
            <a:r>
              <a:rPr lang="pl-PL" sz="900" spc="-10" dirty="0">
                <a:latin typeface="GT Walsheim Pro Light"/>
                <a:cs typeface="GT Walsheim Pro Light"/>
              </a:rPr>
              <a:t>800</a:t>
            </a:r>
            <a:r>
              <a:rPr lang="en-GB" sz="900" spc="-10" dirty="0">
                <a:latin typeface="GT Walsheim Pro Light"/>
                <a:cs typeface="GT Walsheim Pro Light"/>
              </a:rPr>
              <a:t> employees and presence in key agglomerations ensure close contact with customers and enable the delivery of audit, tax, business and legal advisory services as well as accounting, HR and payroll outsourcing regardless of the size, type and location of their business. </a:t>
            </a:r>
            <a:endParaRPr lang="en-GB" sz="900" dirty="0">
              <a:latin typeface="GT Walsheim Pro Light"/>
              <a:cs typeface="GT Walsheim Pro Light"/>
            </a:endParaRPr>
          </a:p>
        </p:txBody>
      </p:sp>
      <p:sp>
        <p:nvSpPr>
          <p:cNvPr id="21" name="object 3">
            <a:extLst>
              <a:ext uri="{FF2B5EF4-FFF2-40B4-BE49-F238E27FC236}">
                <a16:creationId xmlns:a16="http://schemas.microsoft.com/office/drawing/2014/main" id="{447B2626-8EFA-4872-8364-035719352D0F}"/>
              </a:ext>
            </a:extLst>
          </p:cNvPr>
          <p:cNvSpPr/>
          <p:nvPr/>
        </p:nvSpPr>
        <p:spPr>
          <a:xfrm>
            <a:off x="610824" y="9144000"/>
            <a:ext cx="2281555" cy="0"/>
          </a:xfrm>
          <a:custGeom>
            <a:avLst/>
            <a:gdLst/>
            <a:ahLst/>
            <a:cxnLst/>
            <a:rect l="l" t="t" r="r" b="b"/>
            <a:pathLst>
              <a:path w="2281555">
                <a:moveTo>
                  <a:pt x="0" y="0"/>
                </a:moveTo>
                <a:lnTo>
                  <a:pt x="2281504" y="0"/>
                </a:lnTo>
              </a:path>
            </a:pathLst>
          </a:custGeom>
          <a:ln w="19050">
            <a:solidFill>
              <a:srgbClr val="512178"/>
            </a:solidFill>
          </a:ln>
        </p:spPr>
        <p:txBody>
          <a:bodyPr wrap="square" lIns="0" tIns="0" rIns="0" bIns="0" rtlCol="0"/>
          <a:lstStyle/>
          <a:p>
            <a:endParaRPr/>
          </a:p>
        </p:txBody>
      </p:sp>
      <p:sp>
        <p:nvSpPr>
          <p:cNvPr id="20" name="object 9">
            <a:extLst>
              <a:ext uri="{FF2B5EF4-FFF2-40B4-BE49-F238E27FC236}">
                <a16:creationId xmlns:a16="http://schemas.microsoft.com/office/drawing/2014/main" id="{65C73C48-4D9F-423D-88A7-BCFE9805B2A8}"/>
              </a:ext>
            </a:extLst>
          </p:cNvPr>
          <p:cNvSpPr txBox="1"/>
          <p:nvPr/>
        </p:nvSpPr>
        <p:spPr>
          <a:xfrm>
            <a:off x="3480701" y="5597463"/>
            <a:ext cx="2321483" cy="787413"/>
          </a:xfrm>
          <a:prstGeom prst="rect">
            <a:avLst/>
          </a:prstGeom>
        </p:spPr>
        <p:txBody>
          <a:bodyPr vert="horz" wrap="square" lIns="0" tIns="33038" rIns="0" bIns="0" rtlCol="0">
            <a:spAutoFit/>
          </a:bodyPr>
          <a:lstStyle/>
          <a:p>
            <a:pPr marL="6478">
              <a:spcBef>
                <a:spcPts val="260"/>
              </a:spcBef>
            </a:pPr>
            <a:r>
              <a:rPr lang="en-GB" sz="1100" b="1" spc="-13" dirty="0">
                <a:solidFill>
                  <a:srgbClr val="572C82"/>
                </a:solidFill>
                <a:latin typeface="GT Walsheim Pro Light" panose="02000503040000020003" pitchFamily="2" charset="-18"/>
                <a:cs typeface="Arial" panose="020B0604020202020204" pitchFamily="34" charset="0"/>
              </a:rPr>
              <a:t>Office in</a:t>
            </a:r>
            <a:r>
              <a:rPr lang="en-GB" sz="1100" b="1" spc="-61" dirty="0">
                <a:solidFill>
                  <a:srgbClr val="572C82"/>
                </a:solidFill>
                <a:latin typeface="GT Walsheim Pro Light" panose="02000503040000020003" pitchFamily="2" charset="-18"/>
                <a:cs typeface="Arial" panose="020B0604020202020204" pitchFamily="34" charset="0"/>
              </a:rPr>
              <a:t> </a:t>
            </a:r>
            <a:r>
              <a:rPr lang="pl-PL" sz="1100" b="1" spc="-18" dirty="0">
                <a:solidFill>
                  <a:srgbClr val="572C82"/>
                </a:solidFill>
                <a:latin typeface="GT Walsheim Pro Light" panose="02000503040000020003" pitchFamily="2" charset="-18"/>
                <a:cs typeface="Arial" panose="020B0604020202020204" pitchFamily="34" charset="0"/>
              </a:rPr>
              <a:t>Rzeszów</a:t>
            </a:r>
            <a:endParaRPr lang="en-GB" sz="1100" dirty="0">
              <a:latin typeface="GT Walsheim Pro Light" panose="02000503040000020003" pitchFamily="2" charset="-18"/>
              <a:cs typeface="Arial" panose="020B0604020202020204" pitchFamily="34" charset="0"/>
            </a:endParaRPr>
          </a:p>
          <a:p>
            <a:pPr marL="6478">
              <a:spcBef>
                <a:spcPts val="212"/>
              </a:spcBef>
            </a:pPr>
            <a:r>
              <a:rPr lang="pl-PL" sz="1100" spc="-10" dirty="0">
                <a:solidFill>
                  <a:srgbClr val="572C82"/>
                </a:solidFill>
                <a:latin typeface="GT Walsheim Pro Light" panose="02000503040000020003" pitchFamily="2" charset="-18"/>
                <a:cs typeface="Arial" panose="020B0604020202020204" pitchFamily="34" charset="0"/>
              </a:rPr>
              <a:t>Aleja Armii Krajowej 80</a:t>
            </a:r>
          </a:p>
          <a:p>
            <a:pPr marL="6478">
              <a:spcBef>
                <a:spcPts val="212"/>
              </a:spcBef>
            </a:pPr>
            <a:r>
              <a:rPr lang="pl-PL" sz="1100" spc="-5" dirty="0">
                <a:solidFill>
                  <a:srgbClr val="572C82"/>
                </a:solidFill>
                <a:latin typeface="GT Walsheim Pro Light" panose="02000503040000020003" pitchFamily="2" charset="-18"/>
                <a:cs typeface="Arial" panose="020B0604020202020204" pitchFamily="34" charset="0"/>
              </a:rPr>
              <a:t>35-307 Rzeszów</a:t>
            </a:r>
          </a:p>
          <a:p>
            <a:pPr marL="6478">
              <a:spcBef>
                <a:spcPts val="212"/>
              </a:spcBef>
            </a:pPr>
            <a:r>
              <a:rPr sz="1100" spc="-38" dirty="0">
                <a:solidFill>
                  <a:srgbClr val="572C82"/>
                </a:solidFill>
                <a:latin typeface="GT Walsheim Pro Light" panose="02000503040000020003" pitchFamily="2" charset="-18"/>
                <a:cs typeface="Arial" panose="020B0604020202020204" pitchFamily="34" charset="0"/>
              </a:rPr>
              <a:t>T: </a:t>
            </a:r>
            <a:r>
              <a:rPr lang="pl-PL" sz="1100" spc="-5" dirty="0">
                <a:solidFill>
                  <a:srgbClr val="572C82"/>
                </a:solidFill>
                <a:latin typeface="GT Walsheim Pro Light" panose="02000503040000020003" pitchFamily="2" charset="-18"/>
                <a:cs typeface="Arial" panose="020B0604020202020204" pitchFamily="34" charset="0"/>
              </a:rPr>
              <a:t>+48 723 777 539</a:t>
            </a:r>
            <a:endParaRPr sz="1100" dirty="0">
              <a:latin typeface="GT Walsheim Pro Light" panose="02000503040000020003" pitchFamily="2" charset="-18"/>
              <a:cs typeface="Arial" panose="020B0604020202020204" pitchFamily="34" charset="0"/>
            </a:endParaRPr>
          </a:p>
        </p:txBody>
      </p:sp>
      <p:sp>
        <p:nvSpPr>
          <p:cNvPr id="22" name="pole tekstowe 21">
            <a:extLst>
              <a:ext uri="{FF2B5EF4-FFF2-40B4-BE49-F238E27FC236}">
                <a16:creationId xmlns:a16="http://schemas.microsoft.com/office/drawing/2014/main" id="{D2D63A8C-7B47-458D-9CBA-55CBE47233E4}"/>
              </a:ext>
            </a:extLst>
          </p:cNvPr>
          <p:cNvSpPr txBox="1"/>
          <p:nvPr/>
        </p:nvSpPr>
        <p:spPr>
          <a:xfrm>
            <a:off x="522236" y="8887447"/>
            <a:ext cx="3429000" cy="546303"/>
          </a:xfrm>
          <a:prstGeom prst="rect">
            <a:avLst/>
          </a:prstGeom>
          <a:noFill/>
        </p:spPr>
        <p:txBody>
          <a:bodyPr wrap="square">
            <a:spAutoFit/>
          </a:bodyPr>
          <a:lstStyle/>
          <a:p>
            <a:pPr>
              <a:lnSpc>
                <a:spcPct val="100000"/>
              </a:lnSpc>
              <a:spcBef>
                <a:spcPts val="10"/>
              </a:spcBef>
            </a:pPr>
            <a:endParaRPr lang="pl-PL" sz="2000" dirty="0">
              <a:latin typeface="GT Walsheim Pro Light"/>
              <a:cs typeface="GT Walsheim Pro Light"/>
            </a:endParaRPr>
          </a:p>
          <a:p>
            <a:pPr marL="12700"/>
            <a:r>
              <a:rPr lang="pl-PL" sz="950" dirty="0">
                <a:latin typeface="GT Walsheim Pro Bold" panose="02000503040000020003" pitchFamily="2" charset="-18"/>
              </a:rPr>
              <a:t>GrantThornton.pl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9B6323E-5A8F-4A83-AE75-908F35CEBC68}"/>
              </a:ext>
            </a:extLst>
          </p:cNvPr>
          <p:cNvSpPr/>
          <p:nvPr/>
        </p:nvSpPr>
        <p:spPr>
          <a:xfrm>
            <a:off x="8021" y="0"/>
            <a:ext cx="6858000" cy="99060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F4F2"/>
          </a:solidFill>
        </p:spPr>
        <p:txBody>
          <a:bodyPr wrap="square" lIns="0" tIns="0" rIns="0" bIns="0" rtlCol="0" anchor="t"/>
          <a:lstStyle/>
          <a:p>
            <a:endParaRPr lang="en-gb"/>
          </a:p>
        </p:txBody>
      </p:sp>
      <p:sp>
        <p:nvSpPr>
          <p:cNvPr id="2" name="object 2"/>
          <p:cNvSpPr txBox="1"/>
          <p:nvPr/>
        </p:nvSpPr>
        <p:spPr>
          <a:xfrm>
            <a:off x="721258" y="2310977"/>
            <a:ext cx="5625819" cy="5802229"/>
          </a:xfrm>
          <a:prstGeom prst="rect">
            <a:avLst/>
          </a:prstGeom>
        </p:spPr>
        <p:txBody>
          <a:bodyPr vert="horz" wrap="square" lIns="0" tIns="12065" rIns="0" bIns="0" rtlCol="0">
            <a:spAutoFit/>
          </a:bodyPr>
          <a:lstStyle/>
          <a:p>
            <a:pPr marL="12700" algn="l" rtl="0">
              <a:lnSpc>
                <a:spcPct val="150000"/>
              </a:lnSpc>
            </a:pPr>
            <a:r>
              <a:rPr lang="en-gb" sz="1400" b="0" i="0" u="none" spc="5" baseline="0" dirty="0">
                <a:latin typeface="GT Walsheim Pro Light" panose="02000503040000020003" pitchFamily="2" charset="-18"/>
                <a:cs typeface="Arial"/>
              </a:rPr>
              <a:t>As of 1 July 2022, the legislator reduced the value of the basic tax rate from 17% to 12%; furthermore, the legislator completely eliminated the tax credit for the middle class with a retrospective effect as of 1 January 2022 which means that the tax credit will not be applied in the tax return filed for 2022.</a:t>
            </a:r>
            <a:br>
              <a:rPr lang="en-gb" sz="1400" spc="5" dirty="0">
                <a:latin typeface="GT Walsheim Pro Light" panose="02000503040000020003" pitchFamily="2" charset="-18"/>
                <a:cs typeface="Arial"/>
              </a:rPr>
            </a:br>
            <a:endParaRPr lang="en-gb" sz="1400" spc="5" dirty="0">
              <a:latin typeface="GT Walsheim Pro Light" panose="02000503040000020003" pitchFamily="2" charset="-18"/>
              <a:cs typeface="Arial"/>
            </a:endParaRPr>
          </a:p>
          <a:p>
            <a:pPr marL="12700" algn="l" rtl="0">
              <a:lnSpc>
                <a:spcPct val="150000"/>
              </a:lnSpc>
            </a:pPr>
            <a:r>
              <a:rPr lang="en-gb" sz="1400" b="0" i="0" u="none" spc="5" baseline="0" dirty="0">
                <a:latin typeface="GT Walsheim Pro Light" panose="02000503040000020003" pitchFamily="2" charset="-18"/>
                <a:cs typeface="Arial"/>
              </a:rPr>
              <a:t>Other important changes include, for example, the option to change the form of taxation during the year by certain entrepreneurs.</a:t>
            </a:r>
          </a:p>
          <a:p>
            <a:pPr marL="12700" algn="l" rtl="0">
              <a:lnSpc>
                <a:spcPct val="150000"/>
              </a:lnSpc>
            </a:pPr>
            <a:endParaRPr lang="en-gb" sz="1400" spc="5" dirty="0">
              <a:latin typeface="GT Walsheim Pro Light" panose="02000503040000020003" pitchFamily="2" charset="-18"/>
              <a:cs typeface="Arial"/>
            </a:endParaRPr>
          </a:p>
          <a:p>
            <a:pPr marL="12700" algn="l" rtl="0">
              <a:lnSpc>
                <a:spcPct val="150000"/>
              </a:lnSpc>
            </a:pPr>
            <a:r>
              <a:rPr lang="en-gb" sz="1400" b="0" i="0" u="none" spc="5" baseline="0" dirty="0">
                <a:latin typeface="GT Walsheim Pro Light" panose="02000503040000020003" pitchFamily="2" charset="-18"/>
                <a:cs typeface="Arial"/>
              </a:rPr>
              <a:t>According to the latest regulations, PIT-28 and PIT-28S tax returns for 2022 and subsequent years can be filed to 30 April of the next year.</a:t>
            </a:r>
          </a:p>
          <a:p>
            <a:pPr marL="12700" algn="l" rtl="0">
              <a:lnSpc>
                <a:spcPct val="150000"/>
              </a:lnSpc>
            </a:pPr>
            <a:endParaRPr lang="en-gb" sz="1400" spc="5" dirty="0">
              <a:latin typeface="GT Walsheim Pro Light" panose="02000503040000020003" pitchFamily="2" charset="-18"/>
              <a:cs typeface="Arial"/>
            </a:endParaRPr>
          </a:p>
          <a:p>
            <a:pPr marL="12700" algn="l" rtl="0">
              <a:lnSpc>
                <a:spcPct val="150000"/>
              </a:lnSpc>
            </a:pPr>
            <a:r>
              <a:rPr lang="en-gb" sz="1400" b="0" i="0" u="none" spc="5" baseline="0" dirty="0">
                <a:latin typeface="GT Walsheim Pro Light" panose="02000503040000020003" pitchFamily="2" charset="-18"/>
                <a:cs typeface="Arial"/>
              </a:rPr>
              <a:t>What are changes are awaiting the entrepreneurs after entry </a:t>
            </a:r>
            <a:br>
              <a:rPr lang="en-gb" sz="1400" spc="5" dirty="0">
                <a:latin typeface="GT Walsheim Pro Light" panose="02000503040000020003" pitchFamily="2" charset="-18"/>
                <a:cs typeface="Arial"/>
              </a:rPr>
            </a:br>
            <a:r>
              <a:rPr lang="en-gb" sz="1400" b="0" i="0" u="none" spc="5" baseline="0" dirty="0">
                <a:latin typeface="GT Walsheim Pro Light" panose="02000503040000020003" pitchFamily="2" charset="-18"/>
                <a:cs typeface="Arial"/>
              </a:rPr>
              <a:t>of the so-called Polish Deal 2.0 into force? We are presenting </a:t>
            </a:r>
            <a:br>
              <a:rPr lang="en-gb" sz="1400" spc="5" dirty="0">
                <a:latin typeface="GT Walsheim Pro Light" panose="02000503040000020003" pitchFamily="2" charset="-18"/>
                <a:cs typeface="Arial"/>
              </a:rPr>
            </a:br>
            <a:r>
              <a:rPr lang="en-gb" sz="1400" b="0" i="0" u="none" spc="5" baseline="0" dirty="0">
                <a:latin typeface="GT Walsheim Pro Light" panose="02000503040000020003" pitchFamily="2" charset="-18"/>
                <a:cs typeface="Arial"/>
              </a:rPr>
              <a:t>the latest Grant Thornton alert!</a:t>
            </a:r>
          </a:p>
          <a:p>
            <a:pPr marL="12700" algn="r" rtl="0">
              <a:lnSpc>
                <a:spcPct val="150000"/>
              </a:lnSpc>
            </a:pPr>
            <a:endParaRPr lang="en-gb" sz="1400" spc="5" dirty="0">
              <a:latin typeface="GT Walsheim Pro Light" panose="02000503040000020003" pitchFamily="2" charset="-18"/>
              <a:cs typeface="Arial"/>
            </a:endParaRPr>
          </a:p>
          <a:p>
            <a:pPr marL="12700" algn="r" rtl="0">
              <a:lnSpc>
                <a:spcPct val="150000"/>
              </a:lnSpc>
            </a:pPr>
            <a:r>
              <a:rPr lang="en-gb" sz="1400" b="0" i="0" u="none" spc="5" baseline="0" dirty="0">
                <a:latin typeface="GT Walsheim Pro Light" panose="02000503040000020003" pitchFamily="2" charset="-18"/>
                <a:cs typeface="Arial"/>
              </a:rPr>
              <a:t>With kind regards,</a:t>
            </a:r>
            <a:endParaRPr lang="pl-PL" sz="1400" b="0" i="0" u="none" spc="5" baseline="0" dirty="0">
              <a:latin typeface="GT Walsheim Pro Light" panose="02000503040000020003" pitchFamily="2" charset="-18"/>
              <a:cs typeface="Arial"/>
            </a:endParaRPr>
          </a:p>
          <a:p>
            <a:pPr marL="12700" algn="r" rtl="0">
              <a:lnSpc>
                <a:spcPct val="150000"/>
              </a:lnSpc>
            </a:pPr>
            <a:r>
              <a:rPr lang="pl-PL" sz="1400" spc="5" dirty="0">
                <a:latin typeface="GT Walsheim Pro Light" panose="02000503040000020003" pitchFamily="2" charset="-18"/>
                <a:cs typeface="Arial"/>
              </a:rPr>
              <a:t>…………………………………..</a:t>
            </a:r>
            <a:r>
              <a:rPr lang="en-gb" sz="1400" b="0" i="0" u="none" spc="5" baseline="0" dirty="0">
                <a:latin typeface="GT Walsheim Pro Light" panose="02000503040000020003" pitchFamily="2" charset="-18"/>
                <a:cs typeface="Arial"/>
              </a:rPr>
              <a:t> </a:t>
            </a:r>
          </a:p>
        </p:txBody>
      </p:sp>
      <p:sp>
        <p:nvSpPr>
          <p:cNvPr id="3" name="object 3"/>
          <p:cNvSpPr txBox="1">
            <a:spLocks noGrp="1"/>
          </p:cNvSpPr>
          <p:nvPr>
            <p:ph type="title"/>
          </p:nvPr>
        </p:nvSpPr>
        <p:spPr>
          <a:xfrm>
            <a:off x="721258" y="822656"/>
            <a:ext cx="5625819" cy="505267"/>
          </a:xfrm>
          <a:prstGeom prst="rect">
            <a:avLst/>
          </a:prstGeom>
        </p:spPr>
        <p:txBody>
          <a:bodyPr vert="horz" wrap="square" lIns="0" tIns="12700" rIns="0" bIns="0" rtlCol="0">
            <a:spAutoFit/>
          </a:bodyPr>
          <a:lstStyle/>
          <a:p>
            <a:pPr marL="12700" algn="l" rtl="0">
              <a:lnSpc>
                <a:spcPct val="100000"/>
              </a:lnSpc>
              <a:spcBef>
                <a:spcPts val="100"/>
              </a:spcBef>
            </a:pPr>
            <a:r>
              <a:rPr lang="en-gb" b="1" i="1" u="none" spc="-25" baseline="0">
                <a:latin typeface="GT Walsheim Pro Bold" panose="02000503040000020003" pitchFamily="2" charset="-18"/>
                <a:cs typeface="Arial" panose="020B0604020202020204" pitchFamily="34" charset="0"/>
              </a:rPr>
              <a:t>Dear Sirs and Madams, </a:t>
            </a:r>
            <a:endParaRPr i="1" spc="-25" dirty="0">
              <a:latin typeface="GT Walsheim Pro Bold" panose="02000503040000020003" pitchFamily="2" charset="-1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8D6C74E3-7DDF-4AF5-A415-56A4D993AF45}"/>
              </a:ext>
            </a:extLst>
          </p:cNvPr>
          <p:cNvSpPr>
            <a:spLocks noGrp="1"/>
          </p:cNvSpPr>
          <p:nvPr>
            <p:ph type="title"/>
          </p:nvPr>
        </p:nvSpPr>
        <p:spPr>
          <a:xfrm>
            <a:off x="733959" y="904557"/>
            <a:ext cx="5666841" cy="707886"/>
          </a:xfrm>
        </p:spPr>
        <p:txBody>
          <a:bodyPr/>
          <a:lstStyle/>
          <a:p>
            <a:pPr algn="l" rtl="0"/>
            <a:r>
              <a:rPr lang="en-gb" b="1" i="0" u="none" spc="120" baseline="0">
                <a:latin typeface="GT Walsheim Pro Bold" panose="02000503040000020003" pitchFamily="2" charset="-18"/>
                <a:cs typeface="Tahoma"/>
              </a:rPr>
              <a:t>Tax scale</a:t>
            </a:r>
            <a:br>
              <a:rPr lang="en-gb" spc="120">
                <a:latin typeface="GT Walsheim Pro Bold" panose="02000503040000020003" pitchFamily="2" charset="-18"/>
                <a:cs typeface="Tahoma"/>
              </a:rPr>
            </a:br>
            <a:endParaRPr lang="en-gb" sz="1400" b="0" kern="1200" spc="-30" dirty="0">
              <a:solidFill>
                <a:srgbClr val="7030A0"/>
              </a:solidFill>
              <a:latin typeface="GT Walsheim Pro Light" panose="02000503040000020003" pitchFamily="2" charset="-18"/>
              <a:ea typeface="+mn-ea"/>
            </a:endParaRPr>
          </a:p>
        </p:txBody>
      </p:sp>
      <p:graphicFrame>
        <p:nvGraphicFramePr>
          <p:cNvPr id="13" name="Tabela 12">
            <a:extLst>
              <a:ext uri="{FF2B5EF4-FFF2-40B4-BE49-F238E27FC236}">
                <a16:creationId xmlns:a16="http://schemas.microsoft.com/office/drawing/2014/main" id="{DA382D6F-85FA-474D-BB56-E69C6C04EFE5}"/>
              </a:ext>
            </a:extLst>
          </p:cNvPr>
          <p:cNvGraphicFramePr>
            <a:graphicFrameLocks noGrp="1"/>
          </p:cNvGraphicFramePr>
          <p:nvPr/>
        </p:nvGraphicFramePr>
        <p:xfrm>
          <a:off x="733958" y="2865717"/>
          <a:ext cx="5666839" cy="3610437"/>
        </p:xfrm>
        <a:graphic>
          <a:graphicData uri="http://schemas.openxmlformats.org/drawingml/2006/table">
            <a:tbl>
              <a:tblPr firstRow="1" bandRow="1">
                <a:tableStyleId>{2D5ABB26-0587-4C30-8999-92F81FD0307C}</a:tableStyleId>
              </a:tblPr>
              <a:tblGrid>
                <a:gridCol w="1475842">
                  <a:extLst>
                    <a:ext uri="{9D8B030D-6E8A-4147-A177-3AD203B41FA5}">
                      <a16:colId xmlns:a16="http://schemas.microsoft.com/office/drawing/2014/main" val="2447680004"/>
                    </a:ext>
                  </a:extLst>
                </a:gridCol>
                <a:gridCol w="1524000">
                  <a:extLst>
                    <a:ext uri="{9D8B030D-6E8A-4147-A177-3AD203B41FA5}">
                      <a16:colId xmlns:a16="http://schemas.microsoft.com/office/drawing/2014/main" val="1232210930"/>
                    </a:ext>
                  </a:extLst>
                </a:gridCol>
                <a:gridCol w="2666997">
                  <a:extLst>
                    <a:ext uri="{9D8B030D-6E8A-4147-A177-3AD203B41FA5}">
                      <a16:colId xmlns:a16="http://schemas.microsoft.com/office/drawing/2014/main" val="2910909754"/>
                    </a:ext>
                  </a:extLst>
                </a:gridCol>
              </a:tblGrid>
              <a:tr h="890147">
                <a:tc gridSpan="2">
                  <a:txBody>
                    <a:bodyPr/>
                    <a:lstStyle/>
                    <a:p>
                      <a:pPr marL="71755" marR="64135" indent="219075" algn="ctr" rtl="0">
                        <a:lnSpc>
                          <a:spcPct val="100000"/>
                        </a:lnSpc>
                        <a:spcBef>
                          <a:spcPts val="150"/>
                        </a:spcBef>
                      </a:pPr>
                      <a:r>
                        <a:rPr lang="en-gb" sz="1400" b="1" i="0" u="none" spc="-80" baseline="0">
                          <a:solidFill>
                            <a:srgbClr val="FFFFFF"/>
                          </a:solidFill>
                          <a:latin typeface="GT Walsheim Pro Bold" panose="02000503040000020003" pitchFamily="2" charset="-18"/>
                          <a:cs typeface="Arial"/>
                        </a:rPr>
                        <a:t>Tax calculation basis </a:t>
                      </a:r>
                      <a:br>
                        <a:rPr lang="en-gb" sz="1400" b="1" spc="-80">
                          <a:solidFill>
                            <a:srgbClr val="FFFFFF"/>
                          </a:solidFill>
                          <a:latin typeface="GT Walsheim Pro Bold" panose="02000503040000020003" pitchFamily="2" charset="-18"/>
                          <a:cs typeface="Arial"/>
                        </a:rPr>
                      </a:br>
                      <a:r>
                        <a:rPr lang="en-gb" sz="1400" b="1" i="0" u="none" spc="-80" baseline="0">
                          <a:solidFill>
                            <a:srgbClr val="FFFFFF"/>
                          </a:solidFill>
                          <a:latin typeface="GT Walsheim Pro Bold" panose="02000503040000020003" pitchFamily="2" charset="-18"/>
                          <a:cs typeface="Arial"/>
                        </a:rPr>
                        <a:t>in PLN</a:t>
                      </a:r>
                      <a:endParaRPr sz="1400" dirty="0">
                        <a:latin typeface="GT Walsheim Pro Bold" panose="02000503040000020003" pitchFamily="2" charset="-18"/>
                        <a:cs typeface="Arial"/>
                      </a:endParaRPr>
                    </a:p>
                  </a:txBody>
                  <a:tcPr marL="0" marR="0" marT="19050" marB="0" anchor="ctr">
                    <a:lnL w="28575">
                      <a:solidFill>
                        <a:srgbClr val="FFFFFF"/>
                      </a:solidFill>
                      <a:prstDash val="solid"/>
                    </a:lnL>
                    <a:lnR w="28575" cap="flat" cmpd="sng" algn="ctr">
                      <a:solidFill>
                        <a:srgbClr val="FFFFFF"/>
                      </a:solidFill>
                      <a:prstDash val="solid"/>
                      <a:round/>
                      <a:headEnd type="none" w="med" len="med"/>
                      <a:tailEnd type="none" w="med" len="med"/>
                    </a:lnR>
                    <a:lnT w="28575">
                      <a:solidFill>
                        <a:srgbClr val="FFFFFF"/>
                      </a:solidFill>
                      <a:prstDash val="solid"/>
                    </a:lnT>
                    <a:lnB w="28575">
                      <a:solidFill>
                        <a:srgbClr val="FFFFFF"/>
                      </a:solidFill>
                      <a:prstDash val="solid"/>
                    </a:lnB>
                    <a:solidFill>
                      <a:srgbClr val="4F2D7F"/>
                    </a:solidFill>
                  </a:tcPr>
                </a:tc>
                <a:tc hMerge="1">
                  <a:txBody>
                    <a:bodyPr/>
                    <a:lstStyle/>
                    <a:p>
                      <a:endParaRPr lang="en-gb"/>
                    </a:p>
                  </a:txBody>
                  <a:tcPr/>
                </a:tc>
                <a:tc rowSpan="2">
                  <a:txBody>
                    <a:bodyPr/>
                    <a:lstStyle/>
                    <a:p>
                      <a:pPr algn="ctr" rtl="0">
                        <a:lnSpc>
                          <a:spcPts val="1200"/>
                        </a:lnSpc>
                        <a:spcAft>
                          <a:spcPts val="600"/>
                        </a:spcAft>
                      </a:pPr>
                      <a:r>
                        <a:rPr lang="en-gb" sz="1400" b="1" i="0" u="none" spc="5" baseline="0">
                          <a:solidFill>
                            <a:srgbClr val="FFFFFF"/>
                          </a:solidFill>
                          <a:latin typeface="GT Walsheim Pro Bold" panose="02000503040000020003" pitchFamily="2" charset="-18"/>
                          <a:ea typeface="+mn-ea"/>
                          <a:cs typeface="Arial"/>
                        </a:rPr>
                        <a:t>Tax amount</a:t>
                      </a:r>
                    </a:p>
                  </a:txBody>
                  <a:tcPr marL="68580" marR="68580" marT="0" marB="0" anchor="ctr">
                    <a:lnL w="28575" cap="flat" cmpd="sng" algn="ctr">
                      <a:solidFill>
                        <a:srgbClr val="FFFFFF"/>
                      </a:solidFill>
                      <a:prstDash val="solid"/>
                      <a:round/>
                      <a:headEnd type="none" w="med" len="med"/>
                      <a:tailEnd type="none" w="med" len="med"/>
                    </a:lnL>
                    <a:lnR w="28575">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F7D1E"/>
                    </a:solidFill>
                  </a:tcPr>
                </a:tc>
                <a:extLst>
                  <a:ext uri="{0D108BD9-81ED-4DB2-BD59-A6C34878D82A}">
                    <a16:rowId xmlns:a16="http://schemas.microsoft.com/office/drawing/2014/main" val="3964651465"/>
                  </a:ext>
                </a:extLst>
              </a:tr>
              <a:tr h="890147">
                <a:tc>
                  <a:txBody>
                    <a:bodyPr/>
                    <a:lstStyle/>
                    <a:p>
                      <a:pPr marL="71755" marR="64135" indent="219075" algn="ctr" rtl="0">
                        <a:lnSpc>
                          <a:spcPct val="100000"/>
                        </a:lnSpc>
                        <a:spcBef>
                          <a:spcPts val="150"/>
                        </a:spcBef>
                      </a:pPr>
                      <a:r>
                        <a:rPr lang="en-gb" sz="1400" b="0" i="0" u="none" baseline="0">
                          <a:solidFill>
                            <a:schemeClr val="bg1">
                              <a:lumMod val="95000"/>
                            </a:schemeClr>
                          </a:solidFill>
                          <a:latin typeface="GT Walsheim Pro Bold" panose="02000503040000020003" pitchFamily="2" charset="-18"/>
                          <a:cs typeface="Arial"/>
                        </a:rPr>
                        <a:t>Over</a:t>
                      </a:r>
                      <a:endParaRPr sz="1400" dirty="0">
                        <a:solidFill>
                          <a:schemeClr val="bg1">
                            <a:lumMod val="95000"/>
                          </a:schemeClr>
                        </a:solidFill>
                        <a:latin typeface="GT Walsheim Pro Bold" panose="02000503040000020003" pitchFamily="2" charset="-18"/>
                        <a:cs typeface="Arial"/>
                      </a:endParaRPr>
                    </a:p>
                  </a:txBody>
                  <a:tcPr marL="0" marR="0" marT="19050" marB="0" anchor="ctr">
                    <a:lnL w="28575">
                      <a:solidFill>
                        <a:srgbClr val="FFFFFF"/>
                      </a:solidFill>
                      <a:prstDash val="soli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a:solidFill>
                        <a:srgbClr val="FFFFFF"/>
                      </a:solidFill>
                      <a:prstDash val="solid"/>
                    </a:lnB>
                    <a:solidFill>
                      <a:srgbClr val="4F2D7F"/>
                    </a:solidFill>
                  </a:tcPr>
                </a:tc>
                <a:tc>
                  <a:txBody>
                    <a:bodyPr/>
                    <a:lstStyle/>
                    <a:p>
                      <a:pPr marL="71755" marR="64135" indent="219075" algn="ctr" rtl="0">
                        <a:lnSpc>
                          <a:spcPct val="100000"/>
                        </a:lnSpc>
                        <a:spcBef>
                          <a:spcPts val="150"/>
                        </a:spcBef>
                      </a:pPr>
                      <a:r>
                        <a:rPr lang="en-gb" sz="1400" b="0" i="0" u="none" baseline="0">
                          <a:solidFill>
                            <a:schemeClr val="bg1">
                              <a:lumMod val="95000"/>
                            </a:schemeClr>
                          </a:solidFill>
                          <a:latin typeface="GT Walsheim Pro Bold" panose="02000503040000020003" pitchFamily="2" charset="-18"/>
                          <a:cs typeface="Arial"/>
                        </a:rPr>
                        <a:t>to</a:t>
                      </a:r>
                      <a:endParaRPr sz="1400" dirty="0">
                        <a:solidFill>
                          <a:schemeClr val="bg1">
                            <a:lumMod val="95000"/>
                          </a:schemeClr>
                        </a:solidFill>
                        <a:latin typeface="GT Walsheim Pro Bold" panose="02000503040000020003" pitchFamily="2" charset="-18"/>
                        <a:cs typeface="Arial"/>
                      </a:endParaRPr>
                    </a:p>
                  </a:txBody>
                  <a:tcPr marL="0" marR="0" marT="1905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F2D7F"/>
                    </a:solidFill>
                  </a:tcPr>
                </a:tc>
                <a:tc vMerge="1">
                  <a:txBody>
                    <a:bodyPr/>
                    <a:lstStyle/>
                    <a:p>
                      <a:pPr algn="ctr" rtl="0">
                        <a:lnSpc>
                          <a:spcPts val="1200"/>
                        </a:lnSpc>
                        <a:spcAft>
                          <a:spcPts val="600"/>
                        </a:spcAft>
                      </a:pPr>
                      <a:endParaRPr lang="en-gb" sz="1400" b="1" spc="5" dirty="0">
                        <a:solidFill>
                          <a:srgbClr val="FFFFFF"/>
                        </a:solidFill>
                        <a:latin typeface="GT Walsheim Pro Bold" panose="02000503040000020003" pitchFamily="2" charset="-18"/>
                        <a:ea typeface="+mn-ea"/>
                        <a:cs typeface="Arial"/>
                      </a:endParaRPr>
                    </a:p>
                  </a:txBody>
                  <a:tcPr marL="68580" marR="68580" marT="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7D1E"/>
                    </a:solidFill>
                  </a:tcPr>
                </a:tc>
                <a:extLst>
                  <a:ext uri="{0D108BD9-81ED-4DB2-BD59-A6C34878D82A}">
                    <a16:rowId xmlns:a16="http://schemas.microsoft.com/office/drawing/2014/main" val="1361591742"/>
                  </a:ext>
                </a:extLst>
              </a:tr>
              <a:tr h="992218">
                <a:tc>
                  <a:txBody>
                    <a:bodyPr/>
                    <a:lstStyle/>
                    <a:p>
                      <a:pPr algn="ctr" rtl="0">
                        <a:lnSpc>
                          <a:spcPct val="100000"/>
                        </a:lnSpc>
                        <a:spcBef>
                          <a:spcPts val="40"/>
                        </a:spcBef>
                      </a:pPr>
                      <a:endParaRPr sz="1100" dirty="0">
                        <a:latin typeface="GT Walsheim Pro Light" panose="02000503040000020003" pitchFamily="2" charset="-18"/>
                        <a:cs typeface="Times New Roman"/>
                      </a:endParaRPr>
                    </a:p>
                    <a:p>
                      <a:pPr algn="ctr" rtl="0">
                        <a:lnSpc>
                          <a:spcPct val="100000"/>
                        </a:lnSpc>
                      </a:pPr>
                      <a:endParaRPr sz="1100" spc="-80" baseline="0" dirty="0">
                        <a:latin typeface="GT Walsheim Pro Light" panose="02000503040000020003" pitchFamily="2" charset="-18"/>
                        <a:cs typeface="VL PGothic"/>
                      </a:endParaRPr>
                    </a:p>
                  </a:txBody>
                  <a:tcPr marL="36000" marR="36000" marT="508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2F0EE"/>
                    </a:solidFill>
                  </a:tcPr>
                </a:tc>
                <a:tc>
                  <a:txBody>
                    <a:bodyPr/>
                    <a:lstStyle/>
                    <a:p>
                      <a:pPr algn="ctr" rtl="0">
                        <a:lnSpc>
                          <a:spcPct val="100000"/>
                        </a:lnSpc>
                      </a:pPr>
                      <a:r>
                        <a:rPr lang="en-gb" sz="1100" b="0" i="0" u="none" spc="-80" baseline="0">
                          <a:latin typeface="GT Walsheim Pro Light" panose="02000503040000020003" pitchFamily="2" charset="-18"/>
                          <a:cs typeface="VL PGothic"/>
                        </a:rPr>
                        <a:t>120 000</a:t>
                      </a:r>
                      <a:endParaRPr sz="1100" spc="-80" baseline="0" dirty="0">
                        <a:latin typeface="GT Walsheim Pro Light" panose="02000503040000020003" pitchFamily="2" charset="-18"/>
                        <a:cs typeface="VL PGothic"/>
                      </a:endParaRPr>
                    </a:p>
                  </a:txBody>
                  <a:tcPr marL="36000" marR="36000" marT="508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0EE"/>
                    </a:solidFill>
                  </a:tcPr>
                </a:tc>
                <a:tc>
                  <a:txBody>
                    <a:bodyPr/>
                    <a:lstStyle/>
                    <a:p>
                      <a:pPr algn="ctr" rtl="0">
                        <a:lnSpc>
                          <a:spcPct val="100000"/>
                        </a:lnSpc>
                        <a:spcBef>
                          <a:spcPts val="650"/>
                        </a:spcBef>
                      </a:pPr>
                      <a:r>
                        <a:rPr lang="en-gb" sz="1100" b="0" i="0" u="none" spc="-50" baseline="0">
                          <a:latin typeface="GT Walsheim Pro Light" panose="02000503040000020003" pitchFamily="2" charset="-18"/>
                          <a:cs typeface="VL PGothic"/>
                        </a:rPr>
                        <a:t>12% minus the tax reducing amount </a:t>
                      </a:r>
                      <a:br>
                        <a:rPr lang="en-gb" sz="1100" spc="-50">
                          <a:latin typeface="GT Walsheim Pro Light" panose="02000503040000020003" pitchFamily="2" charset="-18"/>
                          <a:cs typeface="VL PGothic"/>
                        </a:rPr>
                      </a:br>
                      <a:r>
                        <a:rPr lang="en-gb" sz="1100" b="0" i="0" u="none" spc="-50" baseline="0">
                          <a:latin typeface="GT Walsheim Pro Light" panose="02000503040000020003" pitchFamily="2" charset="-18"/>
                          <a:cs typeface="VL PGothic"/>
                        </a:rPr>
                        <a:t>PLN 3 600</a:t>
                      </a:r>
                      <a:endParaRPr sz="1100" dirty="0">
                        <a:latin typeface="GT Walsheim Pro Light" panose="02000503040000020003" pitchFamily="2" charset="-18"/>
                        <a:cs typeface="VL PGothic"/>
                      </a:endParaRPr>
                    </a:p>
                  </a:txBody>
                  <a:tcPr marL="36000" marR="36000" marT="8255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0EE"/>
                    </a:solidFill>
                  </a:tcPr>
                </a:tc>
                <a:extLst>
                  <a:ext uri="{0D108BD9-81ED-4DB2-BD59-A6C34878D82A}">
                    <a16:rowId xmlns:a16="http://schemas.microsoft.com/office/drawing/2014/main" val="3299095521"/>
                  </a:ext>
                </a:extLst>
              </a:tr>
              <a:tr h="837925">
                <a:tc>
                  <a:txBody>
                    <a:bodyPr/>
                    <a:lstStyle/>
                    <a:p>
                      <a:pPr algn="ctr" rtl="0">
                        <a:lnSpc>
                          <a:spcPct val="100000"/>
                        </a:lnSpc>
                        <a:spcBef>
                          <a:spcPts val="40"/>
                        </a:spcBef>
                      </a:pPr>
                      <a:r>
                        <a:rPr lang="en-gb" sz="1100" b="0" i="0" u="none" baseline="0">
                          <a:latin typeface="GT Walsheim Pro Light" panose="02000503040000020003" pitchFamily="2" charset="-18"/>
                          <a:cs typeface="Times New Roman"/>
                        </a:rPr>
                        <a:t>120 000</a:t>
                      </a:r>
                      <a:endParaRPr sz="1100" dirty="0">
                        <a:latin typeface="GT Walsheim Pro Light" panose="02000503040000020003" pitchFamily="2" charset="-18"/>
                        <a:cs typeface="VL PGothic"/>
                      </a:endParaRPr>
                    </a:p>
                  </a:txBody>
                  <a:tcPr marL="36000" marR="36000" marT="5080" marB="0" anchor="ctr">
                    <a:lnL w="28575">
                      <a:solidFill>
                        <a:srgbClr val="FFFFFF"/>
                      </a:solidFill>
                      <a:prstDash val="solid"/>
                    </a:lnL>
                    <a:lnR w="28575">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tc>
                  <a:txBody>
                    <a:bodyPr/>
                    <a:lstStyle/>
                    <a:p>
                      <a:pPr algn="ctr" rtl="0">
                        <a:lnSpc>
                          <a:spcPct val="100000"/>
                        </a:lnSpc>
                      </a:pPr>
                      <a:endParaRPr sz="1100" dirty="0">
                        <a:latin typeface="GT Walsheim Pro Light" panose="02000503040000020003" pitchFamily="2" charset="-18"/>
                        <a:cs typeface="VL PGothic"/>
                      </a:endParaRPr>
                    </a:p>
                  </a:txBody>
                  <a:tcPr marL="36000" marR="36000" marT="508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0EE"/>
                    </a:solidFill>
                  </a:tcPr>
                </a:tc>
                <a:tc>
                  <a:txBody>
                    <a:bodyPr/>
                    <a:lstStyle/>
                    <a:p>
                      <a:pPr algn="ctr" rtl="0">
                        <a:lnSpc>
                          <a:spcPct val="100000"/>
                        </a:lnSpc>
                        <a:spcBef>
                          <a:spcPts val="650"/>
                        </a:spcBef>
                      </a:pPr>
                      <a:r>
                        <a:rPr lang="en-gb" sz="1100" b="0" i="0" u="none" spc="-50" baseline="0">
                          <a:latin typeface="GT Walsheim Pro Light" panose="02000503040000020003" pitchFamily="2" charset="-18"/>
                          <a:cs typeface="VL PGothic"/>
                        </a:rPr>
                        <a:t>PLN 10 800 + 32% of surplus over PLN 120 000</a:t>
                      </a:r>
                      <a:endParaRPr sz="1100" dirty="0">
                        <a:latin typeface="GT Walsheim Pro Light" panose="02000503040000020003" pitchFamily="2" charset="-18"/>
                        <a:cs typeface="VL PGothic"/>
                      </a:endParaRPr>
                    </a:p>
                  </a:txBody>
                  <a:tcPr marL="36000" marR="36000" marT="8255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0EE"/>
                    </a:solidFill>
                  </a:tcPr>
                </a:tc>
                <a:extLst>
                  <a:ext uri="{0D108BD9-81ED-4DB2-BD59-A6C34878D82A}">
                    <a16:rowId xmlns:a16="http://schemas.microsoft.com/office/drawing/2014/main" val="289981544"/>
                  </a:ext>
                </a:extLst>
              </a:tr>
            </a:tbl>
          </a:graphicData>
        </a:graphic>
      </p:graphicFrame>
      <p:sp>
        <p:nvSpPr>
          <p:cNvPr id="5" name="object 2">
            <a:extLst>
              <a:ext uri="{FF2B5EF4-FFF2-40B4-BE49-F238E27FC236}">
                <a16:creationId xmlns:a16="http://schemas.microsoft.com/office/drawing/2014/main" id="{AC87FF8C-A162-9753-3325-3D151A1EF6E9}"/>
              </a:ext>
            </a:extLst>
          </p:cNvPr>
          <p:cNvSpPr txBox="1"/>
          <p:nvPr/>
        </p:nvSpPr>
        <p:spPr>
          <a:xfrm>
            <a:off x="733959" y="1642460"/>
            <a:ext cx="5666840" cy="1036181"/>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a:solidFill>
                  <a:srgbClr val="7030A0"/>
                </a:solidFill>
                <a:latin typeface="GT Walsheim Pro Light" panose="02000503040000020003" pitchFamily="2" charset="-18"/>
                <a:cs typeface="Arial"/>
              </a:rPr>
              <a:t>The basic tax rate was changed on 1 July 2022 from 17% to 12% with effect as of 1 January 2022 which means that the amendment regulations will apply to income earned as of 1 January 2022.</a:t>
            </a:r>
            <a:endParaRPr lang="en-gb" sz="1400" spc="-30" dirty="0">
              <a:latin typeface="GT Walsheim Pro Light" panose="02000503040000020003" pitchFamily="2" charset="-18"/>
              <a:cs typeface="Arial"/>
            </a:endParaRPr>
          </a:p>
        </p:txBody>
      </p:sp>
      <p:sp>
        <p:nvSpPr>
          <p:cNvPr id="6" name="object 2">
            <a:extLst>
              <a:ext uri="{FF2B5EF4-FFF2-40B4-BE49-F238E27FC236}">
                <a16:creationId xmlns:a16="http://schemas.microsoft.com/office/drawing/2014/main" id="{670C164B-A9F9-6C74-BE24-EBAB23B19EB4}"/>
              </a:ext>
            </a:extLst>
          </p:cNvPr>
          <p:cNvSpPr txBox="1"/>
          <p:nvPr/>
        </p:nvSpPr>
        <p:spPr>
          <a:xfrm>
            <a:off x="733958" y="6921762"/>
            <a:ext cx="5666838" cy="1901546"/>
          </a:xfrm>
          <a:prstGeom prst="rect">
            <a:avLst/>
          </a:prstGeom>
        </p:spPr>
        <p:txBody>
          <a:bodyPr vert="horz" wrap="square" lIns="0" tIns="12700" rIns="0" bIns="0" rtlCol="0">
            <a:spAutoFit/>
          </a:bodyPr>
          <a:lstStyle/>
          <a:p>
            <a:pPr marL="12700" marR="5080" algn="l" rtl="0">
              <a:lnSpc>
                <a:spcPct val="120000"/>
              </a:lnSpc>
              <a:spcBef>
                <a:spcPts val="100"/>
              </a:spcBef>
            </a:pPr>
            <a:r>
              <a:rPr lang="en-gb" sz="1200" b="0" i="0" u="none" spc="-30" baseline="0">
                <a:latin typeface="GT Walsheim Pro Light" panose="02000503040000020003" pitchFamily="2" charset="-18"/>
                <a:cs typeface="Arial"/>
              </a:rPr>
              <a:t>In connection with the reduction of the tax rate from 17% to 12%, the tax reducing amount was also changed and currently amounts to:</a:t>
            </a:r>
          </a:p>
          <a:p>
            <a:pPr marL="12700" marR="5080" algn="l" rtl="0">
              <a:lnSpc>
                <a:spcPct val="120000"/>
              </a:lnSpc>
              <a:spcBef>
                <a:spcPts val="100"/>
              </a:spcBef>
            </a:pPr>
            <a:endParaRPr lang="en-gb" sz="1100" spc="-30" dirty="0">
              <a:latin typeface="GT Walsheim Pro Light" panose="02000503040000020003" pitchFamily="2" charset="-18"/>
              <a:cs typeface="Arial"/>
            </a:endParaRPr>
          </a:p>
          <a:p>
            <a:pPr marL="12700" marR="5080" algn="ctr" rtl="0">
              <a:lnSpc>
                <a:spcPct val="120000"/>
              </a:lnSpc>
              <a:spcBef>
                <a:spcPts val="100"/>
              </a:spcBef>
            </a:pPr>
            <a:r>
              <a:rPr lang="en-gb" b="0" i="0" u="none" spc="60" baseline="0">
                <a:solidFill>
                  <a:srgbClr val="FF7D1E"/>
                </a:solidFill>
                <a:latin typeface="GT Walsheim Pro Bold" panose="02000503040000020003" pitchFamily="2" charset="-18"/>
                <a:cs typeface="Arial" panose="020B0604020202020204" pitchFamily="34" charset="0"/>
              </a:rPr>
              <a:t>30 000 x 12% = PLN 3 600 annually.</a:t>
            </a:r>
          </a:p>
          <a:p>
            <a:pPr marL="12700" marR="5080" algn="l" rtl="0">
              <a:lnSpc>
                <a:spcPct val="120000"/>
              </a:lnSpc>
              <a:spcBef>
                <a:spcPts val="100"/>
              </a:spcBef>
            </a:pPr>
            <a:endParaRPr lang="en-gb" sz="11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a:latin typeface="GT Walsheim Pro Light" panose="02000503040000020003" pitchFamily="2" charset="-18"/>
                <a:cs typeface="Arial"/>
              </a:rPr>
              <a:t>Additionally, the regulation stipulating that the tax reducing amount is subject to review by the minister proper for public finance will enter into force on 1 January 2023.</a:t>
            </a:r>
          </a:p>
        </p:txBody>
      </p:sp>
    </p:spTree>
    <p:extLst>
      <p:ext uri="{BB962C8B-B14F-4D97-AF65-F5344CB8AC3E}">
        <p14:creationId xmlns:p14="http://schemas.microsoft.com/office/powerpoint/2010/main" val="369352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4" name="object 4"/>
          <p:cNvSpPr txBox="1">
            <a:spLocks noGrp="1"/>
          </p:cNvSpPr>
          <p:nvPr>
            <p:ph type="title"/>
          </p:nvPr>
        </p:nvSpPr>
        <p:spPr>
          <a:xfrm>
            <a:off x="721257" y="821816"/>
            <a:ext cx="5625819" cy="528350"/>
          </a:xfrm>
          <a:prstGeom prst="rect">
            <a:avLst/>
          </a:prstGeom>
        </p:spPr>
        <p:txBody>
          <a:bodyPr vert="horz" wrap="square" lIns="0" tIns="67945" rIns="0" bIns="0" rtlCol="0">
            <a:spAutoFit/>
          </a:bodyPr>
          <a:lstStyle/>
          <a:p>
            <a:pPr marL="12700" marR="5080" algn="l" rtl="0">
              <a:lnSpc>
                <a:spcPts val="3460"/>
              </a:lnSpc>
              <a:spcBef>
                <a:spcPts val="535"/>
              </a:spcBef>
            </a:pPr>
            <a:r>
              <a:rPr lang="en-gb" b="1" i="0" u="none" spc="120" baseline="0">
                <a:latin typeface="GT Walsheim Pro Bold" panose="02000503040000020003" pitchFamily="2" charset="-18"/>
                <a:cs typeface="Tahoma"/>
              </a:rPr>
              <a:t>Middle class credit</a:t>
            </a:r>
            <a:endParaRPr spc="-130" dirty="0">
              <a:latin typeface="GT Walsheim Pro Bold" panose="02000503040000020003" pitchFamily="2" charset="-18"/>
              <a:cs typeface="Tahoma"/>
            </a:endParaRPr>
          </a:p>
        </p:txBody>
      </p:sp>
      <p:sp>
        <p:nvSpPr>
          <p:cNvPr id="7" name="object 2">
            <a:extLst>
              <a:ext uri="{FF2B5EF4-FFF2-40B4-BE49-F238E27FC236}">
                <a16:creationId xmlns:a16="http://schemas.microsoft.com/office/drawing/2014/main" id="{739093C7-648D-4B13-976D-4D3BEE81754E}"/>
              </a:ext>
            </a:extLst>
          </p:cNvPr>
          <p:cNvSpPr txBox="1"/>
          <p:nvPr/>
        </p:nvSpPr>
        <p:spPr>
          <a:xfrm>
            <a:off x="3639334" y="2892009"/>
            <a:ext cx="2707742" cy="1333185"/>
          </a:xfrm>
          <a:prstGeom prst="rect">
            <a:avLst/>
          </a:prstGeom>
        </p:spPr>
        <p:txBody>
          <a:bodyPr vert="horz" wrap="square" lIns="0" tIns="12700" rIns="0" bIns="0" rtlCol="0">
            <a:spAutoFit/>
          </a:bodyPr>
          <a:lstStyle/>
          <a:p>
            <a:pPr marL="12700" marR="5080" algn="l" rtl="0">
              <a:lnSpc>
                <a:spcPct val="120000"/>
              </a:lnSpc>
              <a:spcBef>
                <a:spcPts val="100"/>
              </a:spcBef>
            </a:pPr>
            <a:r>
              <a:rPr lang="en-gb" sz="1200" b="0" i="0" u="none" spc="-30" baseline="0">
                <a:latin typeface="GT Walsheim Pro Light" panose="02000503040000020003" pitchFamily="2" charset="-18"/>
                <a:cs typeface="Arial"/>
              </a:rPr>
              <a:t>As the tax changes enter into force during the fiscal year and the change of law might be detrimental to certain taxpayers, the so-called hypothetical tax due for 2022 has been introduced. </a:t>
            </a:r>
          </a:p>
        </p:txBody>
      </p:sp>
      <p:pic>
        <p:nvPicPr>
          <p:cNvPr id="9" name="Obraz 8" descr="Obraz zawierający tekst, komputer, biurko&#10;&#10;Opis wygenerowany automatycznie">
            <a:extLst>
              <a:ext uri="{FF2B5EF4-FFF2-40B4-BE49-F238E27FC236}">
                <a16:creationId xmlns:a16="http://schemas.microsoft.com/office/drawing/2014/main" id="{0F4BFE3A-F2BE-4E70-BFCF-81D948F89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156"/>
          <a:stretch/>
        </p:blipFill>
        <p:spPr>
          <a:xfrm>
            <a:off x="733959" y="2924093"/>
            <a:ext cx="2707741" cy="2254884"/>
          </a:xfrm>
          <a:prstGeom prst="rect">
            <a:avLst/>
          </a:prstGeom>
        </p:spPr>
      </p:pic>
      <p:sp>
        <p:nvSpPr>
          <p:cNvPr id="10" name="object 2">
            <a:extLst>
              <a:ext uri="{FF2B5EF4-FFF2-40B4-BE49-F238E27FC236}">
                <a16:creationId xmlns:a16="http://schemas.microsoft.com/office/drawing/2014/main" id="{3176B66F-72FA-4F68-8AB3-5B58E8B020A7}"/>
              </a:ext>
            </a:extLst>
          </p:cNvPr>
          <p:cNvSpPr txBox="1"/>
          <p:nvPr/>
        </p:nvSpPr>
        <p:spPr>
          <a:xfrm>
            <a:off x="733958" y="5686972"/>
            <a:ext cx="5613117" cy="1111586"/>
          </a:xfrm>
          <a:prstGeom prst="rect">
            <a:avLst/>
          </a:prstGeom>
        </p:spPr>
        <p:txBody>
          <a:bodyPr vert="horz" wrap="square" lIns="0" tIns="12700" rIns="0" bIns="0" rtlCol="0">
            <a:spAutoFit/>
          </a:bodyPr>
          <a:lstStyle/>
          <a:p>
            <a:pPr marL="12700" marR="5080" algn="l" rtl="0">
              <a:lnSpc>
                <a:spcPct val="120000"/>
              </a:lnSpc>
              <a:spcBef>
                <a:spcPts val="100"/>
              </a:spcBef>
            </a:pPr>
            <a:r>
              <a:rPr lang="en-gb" sz="1200" b="0" i="0" u="none" spc="-30" baseline="0" dirty="0">
                <a:latin typeface="GT Walsheim Pro Light" panose="02000503040000020003" pitchFamily="2" charset="-18"/>
                <a:cs typeface="Arial"/>
              </a:rPr>
              <a:t>This means that after the Head of the Tax Office receives the annual tax return (applicable for the tax scale), he/she is obliged to convert it to reflect the tax credit for the middle class and the tax scale effective prior to 1 July 2022. If the hypothetical tax is lower than disclosed </a:t>
            </a:r>
            <a:r>
              <a:rPr lang="pl-PL" sz="1200" b="0" i="0" u="none" spc="-30" baseline="0" dirty="0">
                <a:latin typeface="GT Walsheim Pro Light" panose="02000503040000020003" pitchFamily="2" charset="-18"/>
                <a:cs typeface="Arial"/>
              </a:rPr>
              <a:t> </a:t>
            </a:r>
            <a:r>
              <a:rPr lang="en-gb" sz="1200" b="0" i="0" u="none" spc="-30" baseline="0" dirty="0">
                <a:latin typeface="GT Walsheim Pro Light" panose="02000503040000020003" pitchFamily="2" charset="-18"/>
                <a:cs typeface="Arial"/>
              </a:rPr>
              <a:t>in the taxpayer's return, the Head of the Tax Office will refund the difference.</a:t>
            </a:r>
          </a:p>
        </p:txBody>
      </p:sp>
      <p:sp>
        <p:nvSpPr>
          <p:cNvPr id="13" name="object 2">
            <a:extLst>
              <a:ext uri="{FF2B5EF4-FFF2-40B4-BE49-F238E27FC236}">
                <a16:creationId xmlns:a16="http://schemas.microsoft.com/office/drawing/2014/main" id="{CDBB2C09-33A0-4B7F-FAE6-E04FE8237F89}"/>
              </a:ext>
            </a:extLst>
          </p:cNvPr>
          <p:cNvSpPr txBox="1"/>
          <p:nvPr/>
        </p:nvSpPr>
        <p:spPr>
          <a:xfrm>
            <a:off x="733959" y="1642460"/>
            <a:ext cx="5613116" cy="777649"/>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a:solidFill>
                  <a:srgbClr val="7030A0"/>
                </a:solidFill>
                <a:latin typeface="GT Walsheim Pro Light" panose="02000503040000020003" pitchFamily="2" charset="-18"/>
                <a:cs typeface="Arial"/>
              </a:rPr>
              <a:t>As of 1 July 2022, the legislator completely eliminated the tax credit for the middle class with a retrospective effect as of 1 January 2022 which means that the tax credit will not be applied in the tax return filed for 2022.</a:t>
            </a:r>
            <a:endParaRPr lang="en-gb" sz="1400" spc="-30" dirty="0">
              <a:latin typeface="GT Walsheim Pro Light" panose="02000503040000020003" pitchFamily="2" charset="-18"/>
              <a:cs typeface="Arial"/>
            </a:endParaRPr>
          </a:p>
        </p:txBody>
      </p:sp>
      <p:sp>
        <p:nvSpPr>
          <p:cNvPr id="16" name="object 8">
            <a:extLst>
              <a:ext uri="{FF2B5EF4-FFF2-40B4-BE49-F238E27FC236}">
                <a16:creationId xmlns:a16="http://schemas.microsoft.com/office/drawing/2014/main" id="{687C4BF0-ECE4-B6A2-B11C-C2289B3EF3A0}"/>
              </a:ext>
            </a:extLst>
          </p:cNvPr>
          <p:cNvSpPr/>
          <p:nvPr/>
        </p:nvSpPr>
        <p:spPr>
          <a:xfrm>
            <a:off x="1804688" y="7239000"/>
            <a:ext cx="5053312" cy="498085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5885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4" name="object 4"/>
          <p:cNvSpPr txBox="1">
            <a:spLocks noGrp="1"/>
          </p:cNvSpPr>
          <p:nvPr>
            <p:ph type="title"/>
          </p:nvPr>
        </p:nvSpPr>
        <p:spPr>
          <a:xfrm>
            <a:off x="721258" y="821816"/>
            <a:ext cx="5625818" cy="977191"/>
          </a:xfrm>
          <a:prstGeom prst="rect">
            <a:avLst/>
          </a:prstGeom>
        </p:spPr>
        <p:txBody>
          <a:bodyPr vert="horz" wrap="square" lIns="0" tIns="67945" rIns="0" bIns="0" rtlCol="0">
            <a:spAutoFit/>
          </a:bodyPr>
          <a:lstStyle/>
          <a:p>
            <a:pPr marL="12700" marR="5080" algn="l" rtl="0">
              <a:lnSpc>
                <a:spcPts val="3460"/>
              </a:lnSpc>
              <a:spcBef>
                <a:spcPts val="535"/>
              </a:spcBef>
            </a:pPr>
            <a:r>
              <a:rPr lang="en-gb" b="1" i="0" u="none" spc="120" baseline="0">
                <a:latin typeface="GT Walsheim Pro Bold" panose="02000503040000020003" pitchFamily="2" charset="-18"/>
                <a:cs typeface="Tahoma"/>
              </a:rPr>
              <a:t>Change of the form of taxation</a:t>
            </a:r>
            <a:endParaRPr spc="-130" dirty="0">
              <a:latin typeface="GT Walsheim Pro Bold" panose="02000503040000020003" pitchFamily="2" charset="-18"/>
              <a:cs typeface="Tahoma"/>
            </a:endParaRPr>
          </a:p>
        </p:txBody>
      </p:sp>
      <p:sp>
        <p:nvSpPr>
          <p:cNvPr id="7" name="object 2">
            <a:extLst>
              <a:ext uri="{FF2B5EF4-FFF2-40B4-BE49-F238E27FC236}">
                <a16:creationId xmlns:a16="http://schemas.microsoft.com/office/drawing/2014/main" id="{739093C7-648D-4B13-976D-4D3BEE81754E}"/>
              </a:ext>
            </a:extLst>
          </p:cNvPr>
          <p:cNvSpPr txBox="1"/>
          <p:nvPr/>
        </p:nvSpPr>
        <p:spPr>
          <a:xfrm>
            <a:off x="721258" y="2068969"/>
            <a:ext cx="5625818" cy="3406061"/>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dirty="0">
                <a:solidFill>
                  <a:srgbClr val="7030A0"/>
                </a:solidFill>
                <a:latin typeface="GT Walsheim Pro Light" panose="02000503040000020003" pitchFamily="2" charset="-18"/>
                <a:cs typeface="Arial"/>
              </a:rPr>
              <a:t>Certain entrepreneurs subject to personal income tax can also elect taxation of their income for 2022 according to the tax scale.</a:t>
            </a:r>
          </a:p>
          <a:p>
            <a:pPr marL="12700" marR="5080" algn="l" rtl="0">
              <a:lnSpc>
                <a:spcPct val="120000"/>
              </a:lnSpc>
              <a:spcBef>
                <a:spcPts val="100"/>
              </a:spcBef>
            </a:pPr>
            <a:endParaRPr lang="en-gb" sz="1400" spc="-30" dirty="0">
              <a:latin typeface="GT Walsheim Pro Light" panose="02000503040000020003" pitchFamily="2" charset="-18"/>
              <a:cs typeface="Arial"/>
            </a:endParaRPr>
          </a:p>
          <a:p>
            <a:pPr marL="12700" marR="5080" algn="l" rtl="0">
              <a:lnSpc>
                <a:spcPct val="120000"/>
              </a:lnSpc>
              <a:spcBef>
                <a:spcPts val="100"/>
              </a:spcBef>
            </a:pPr>
            <a:r>
              <a:rPr lang="en-gb" sz="1400" b="0" i="0" u="none" spc="60" baseline="0" dirty="0">
                <a:solidFill>
                  <a:srgbClr val="FF7D1E"/>
                </a:solidFill>
                <a:latin typeface="GT Walsheim Pro Bold" panose="02000503040000020003" pitchFamily="2" charset="-18"/>
                <a:cs typeface="Arial" panose="020B0604020202020204" pitchFamily="34" charset="0"/>
              </a:rPr>
              <a:t>Taxpayers applying the flat rate tax</a:t>
            </a:r>
            <a:br>
              <a:rPr lang="pl-PL" sz="1400" b="0" i="0" u="none" spc="60" baseline="0" dirty="0">
                <a:solidFill>
                  <a:srgbClr val="FF7D1E"/>
                </a:solidFill>
                <a:latin typeface="GT Walsheim Pro Bold" panose="02000503040000020003" pitchFamily="2" charset="-18"/>
                <a:cs typeface="Arial" panose="020B0604020202020204" pitchFamily="34" charset="0"/>
              </a:rPr>
            </a:br>
            <a:endParaRPr lang="en-gb" sz="1400" b="0" i="0" u="none" spc="60" baseline="0" dirty="0">
              <a:solidFill>
                <a:srgbClr val="FF7D1E"/>
              </a:solidFill>
              <a:latin typeface="GT Walsheim Pro Bold" panose="02000503040000020003" pitchFamily="2" charset="-18"/>
              <a:cs typeface="Arial" panose="020B0604020202020204" pitchFamily="34" charset="0"/>
            </a:endParaRPr>
          </a:p>
          <a:p>
            <a:pPr marL="355600" marR="5080" indent="-342900" algn="l" rtl="0">
              <a:lnSpc>
                <a:spcPct val="120000"/>
              </a:lnSpc>
              <a:spcBef>
                <a:spcPts val="100"/>
              </a:spcBef>
              <a:buFont typeface="+mj-lt"/>
              <a:buAutoNum type="arabicPeriod"/>
            </a:pPr>
            <a:r>
              <a:rPr lang="en-gb" sz="1200" b="0" i="0" u="none" spc="-30" baseline="0" dirty="0">
                <a:latin typeface="GT Walsheim Pro Light" panose="02000503040000020003" pitchFamily="2" charset="-18"/>
                <a:cs typeface="Arial"/>
              </a:rPr>
              <a:t>They will settle their income applying the rate of 19% to the end of 2022.</a:t>
            </a:r>
          </a:p>
          <a:p>
            <a:pPr marL="355600" marR="5080" indent="-342900" algn="l" rtl="0">
              <a:lnSpc>
                <a:spcPct val="120000"/>
              </a:lnSpc>
              <a:spcBef>
                <a:spcPts val="100"/>
              </a:spcBef>
              <a:buFont typeface="+mj-lt"/>
              <a:buAutoNum type="arabicPeriod"/>
            </a:pPr>
            <a:r>
              <a:rPr lang="en-gb" sz="1200" b="0" i="0" u="none" spc="-30" baseline="0" dirty="0">
                <a:latin typeface="GT Walsheim Pro Light" panose="02000503040000020003" pitchFamily="2" charset="-18"/>
                <a:cs typeface="Arial"/>
              </a:rPr>
              <a:t>After the end of 2022, they can change the form of taxation for 2022 by:</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filing the PIT-36L tax return (if they wish to keep the existing form of taxation)</a:t>
            </a: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or</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filing the PIT-36 return (settlement according to the tax scale).</a:t>
            </a: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Filing of the PIT-36L return does automatically exclude settlement of 2022 according to the tax scale.</a:t>
            </a:r>
          </a:p>
          <a:p>
            <a:pPr marL="355600" marR="5080" indent="-342900" algn="l" rtl="0">
              <a:lnSpc>
                <a:spcPct val="120000"/>
              </a:lnSpc>
              <a:spcBef>
                <a:spcPts val="100"/>
              </a:spcBef>
              <a:buFont typeface="+mj-lt"/>
              <a:buAutoNum type="arabicPeriod" startAt="3"/>
            </a:pPr>
            <a:r>
              <a:rPr lang="en-gb" sz="1200" b="0" i="0" u="none" spc="-30" baseline="0" dirty="0">
                <a:latin typeface="GT Walsheim Pro Light" panose="02000503040000020003" pitchFamily="2" charset="-18"/>
                <a:cs typeface="Arial"/>
              </a:rPr>
              <a:t>Change of the form of taxation for 2023 from the flat rate tax to another form of taxation requires a separate notice to the Head of the Tax Office.</a:t>
            </a:r>
          </a:p>
        </p:txBody>
      </p:sp>
      <p:sp>
        <p:nvSpPr>
          <p:cNvPr id="15" name="object 8">
            <a:extLst>
              <a:ext uri="{FF2B5EF4-FFF2-40B4-BE49-F238E27FC236}">
                <a16:creationId xmlns:a16="http://schemas.microsoft.com/office/drawing/2014/main" id="{807070E5-3526-5273-9D76-9DEBC7040C45}"/>
              </a:ext>
            </a:extLst>
          </p:cNvPr>
          <p:cNvSpPr/>
          <p:nvPr/>
        </p:nvSpPr>
        <p:spPr>
          <a:xfrm>
            <a:off x="1804688" y="7239000"/>
            <a:ext cx="5053312" cy="49808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835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4" name="object 4"/>
          <p:cNvSpPr txBox="1">
            <a:spLocks noGrp="1"/>
          </p:cNvSpPr>
          <p:nvPr>
            <p:ph type="title"/>
          </p:nvPr>
        </p:nvSpPr>
        <p:spPr>
          <a:xfrm>
            <a:off x="721258" y="821816"/>
            <a:ext cx="5625818" cy="977191"/>
          </a:xfrm>
          <a:prstGeom prst="rect">
            <a:avLst/>
          </a:prstGeom>
        </p:spPr>
        <p:txBody>
          <a:bodyPr vert="horz" wrap="square" lIns="0" tIns="67945" rIns="0" bIns="0" rtlCol="0">
            <a:spAutoFit/>
          </a:bodyPr>
          <a:lstStyle/>
          <a:p>
            <a:pPr marL="12700" marR="5080" algn="l" rtl="0">
              <a:lnSpc>
                <a:spcPts val="3460"/>
              </a:lnSpc>
              <a:spcBef>
                <a:spcPts val="535"/>
              </a:spcBef>
            </a:pPr>
            <a:r>
              <a:rPr lang="en-gb" b="1" i="0" u="none" spc="120" baseline="0">
                <a:latin typeface="GT Walsheim Pro Bold" panose="02000503040000020003" pitchFamily="2" charset="-18"/>
                <a:cs typeface="Tahoma"/>
              </a:rPr>
              <a:t>Change of the form of taxation cont.</a:t>
            </a:r>
            <a:endParaRPr spc="-130" dirty="0">
              <a:latin typeface="GT Walsheim Pro Bold" panose="02000503040000020003" pitchFamily="2" charset="-18"/>
              <a:cs typeface="Tahoma"/>
            </a:endParaRPr>
          </a:p>
        </p:txBody>
      </p:sp>
      <p:sp>
        <p:nvSpPr>
          <p:cNvPr id="7" name="object 2">
            <a:extLst>
              <a:ext uri="{FF2B5EF4-FFF2-40B4-BE49-F238E27FC236}">
                <a16:creationId xmlns:a16="http://schemas.microsoft.com/office/drawing/2014/main" id="{739093C7-648D-4B13-976D-4D3BEE81754E}"/>
              </a:ext>
            </a:extLst>
          </p:cNvPr>
          <p:cNvSpPr txBox="1"/>
          <p:nvPr/>
        </p:nvSpPr>
        <p:spPr>
          <a:xfrm>
            <a:off x="721258" y="2068969"/>
            <a:ext cx="5625818" cy="6733125"/>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60" baseline="0" dirty="0">
                <a:solidFill>
                  <a:srgbClr val="FF7D1E"/>
                </a:solidFill>
                <a:latin typeface="GT Walsheim Pro Bold" panose="02000503040000020003" pitchFamily="2" charset="-18"/>
                <a:cs typeface="Arial" panose="020B0604020202020204" pitchFamily="34" charset="0"/>
              </a:rPr>
              <a:t>Taxpayers applying lump-sum on registered income</a:t>
            </a:r>
          </a:p>
          <a:p>
            <a:pPr marL="12700" marR="5080" algn="l" rtl="0">
              <a:lnSpc>
                <a:spcPct val="120000"/>
              </a:lnSpc>
              <a:spcBef>
                <a:spcPts val="100"/>
              </a:spcBef>
            </a:pPr>
            <a:endParaRPr lang="en-gb" sz="1400" spc="60" dirty="0">
              <a:solidFill>
                <a:srgbClr val="FF7D1E"/>
              </a:solidFill>
              <a:latin typeface="GT Walsheim Pro Bold" panose="02000503040000020003" pitchFamily="2" charset="-18"/>
              <a:cs typeface="Arial" panose="020B0604020202020204" pitchFamily="34" charset="0"/>
            </a:endParaRPr>
          </a:p>
          <a:p>
            <a:pPr marL="12700" marR="5080" algn="l" rtl="0">
              <a:lnSpc>
                <a:spcPct val="120000"/>
              </a:lnSpc>
              <a:spcBef>
                <a:spcPts val="100"/>
              </a:spcBef>
            </a:pPr>
            <a:r>
              <a:rPr lang="en-gb" sz="1200" b="0" i="0" u="none" spc="-30" baseline="0" dirty="0">
                <a:latin typeface="GT Walsheim Pro Light" panose="02000503040000020003" pitchFamily="2" charset="-18"/>
                <a:cs typeface="Arial"/>
              </a:rPr>
              <a:t>The entrepreneurs subject to taxation with lump-sum on registered income can elect the tax scale during 2022 or after the end of 2022.</a:t>
            </a:r>
          </a:p>
          <a:p>
            <a:pPr marL="355600" marR="5080" indent="-342900" algn="l" rtl="0">
              <a:lnSpc>
                <a:spcPct val="120000"/>
              </a:lnSpc>
              <a:spcBef>
                <a:spcPts val="100"/>
              </a:spcBef>
              <a:buFont typeface="+mj-lt"/>
              <a:buAutoNum type="arabicPeriod"/>
            </a:pPr>
            <a:r>
              <a:rPr lang="en-gb" sz="1200" b="0" i="0" u="none" spc="-30" baseline="0" dirty="0">
                <a:latin typeface="GT Walsheim Pro Light" panose="02000503040000020003" pitchFamily="2" charset="-18"/>
                <a:cs typeface="Arial"/>
              </a:rPr>
              <a:t>Change during the year:</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to 22 August 2022, they file with the Head of the Tax Office the declaration </a:t>
            </a:r>
            <a:br>
              <a:rPr lang="en-gb" sz="1200" spc="-30" dirty="0">
                <a:latin typeface="GT Walsheim Pro Light" panose="02000503040000020003" pitchFamily="2" charset="-18"/>
                <a:cs typeface="Arial"/>
              </a:rPr>
            </a:br>
            <a:r>
              <a:rPr lang="en-gb" sz="1200" b="0" i="0" u="none" spc="-30" baseline="0" dirty="0">
                <a:latin typeface="GT Walsheim Pro Light" panose="02000503040000020003" pitchFamily="2" charset="-18"/>
                <a:cs typeface="Arial"/>
              </a:rPr>
              <a:t>of resignation from taxation with lump-sum on registered income </a:t>
            </a:r>
            <a:br>
              <a:rPr lang="en-gb" sz="1200" spc="-30" dirty="0">
                <a:latin typeface="GT Walsheim Pro Light" panose="02000503040000020003" pitchFamily="2" charset="-18"/>
                <a:cs typeface="Arial"/>
              </a:rPr>
            </a:br>
            <a:r>
              <a:rPr lang="en-gb" sz="1200" b="0" i="0" u="none" spc="-30" baseline="0" dirty="0">
                <a:latin typeface="GT Walsheim Pro Light" panose="02000503040000020003" pitchFamily="2" charset="-18"/>
                <a:cs typeface="Arial"/>
              </a:rPr>
              <a:t> in the period from 1 July 2022 to 31 December 2022;</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the filed declaration has the effect of change of the form of taxation for subsequent years;</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they apply the tax scale for the income for the period from 1 July 2022 to 31 December 2022 only;</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they keep to records: income register for H1, revenue and expense ledger for H2;</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they file two tax returns: PIT-28 for H1 2022 and PIT-36 for H2 2022.</a:t>
            </a:r>
          </a:p>
          <a:p>
            <a:pPr marL="355600" marR="5080" indent="-342900" algn="l" rtl="0">
              <a:lnSpc>
                <a:spcPct val="120000"/>
              </a:lnSpc>
              <a:spcBef>
                <a:spcPts val="100"/>
              </a:spcBef>
              <a:buFont typeface="+mj-lt"/>
              <a:buAutoNum type="arabicPeriod" startAt="2"/>
            </a:pPr>
            <a:r>
              <a:rPr lang="en-gb" sz="1200" b="0" i="0" u="none" spc="-30" baseline="0" dirty="0">
                <a:latin typeface="GT Walsheim Pro Light" panose="02000503040000020003" pitchFamily="2" charset="-18"/>
                <a:cs typeface="Arial"/>
              </a:rPr>
              <a:t>Change after the end of the year:</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to the end of 2022, they settle their income according to the applicable lump-sum rate; </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they file the PIT-28 return for 2022 (if they wish to keep the effective form of settlement) or they file the PIT-36 return for 2022 (settlement according to the tax scale);</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election of the tax scale means the obligation to file and supplement the tax and expense ledger for 2022;</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filing of the PIT-28 return does automatically exclude settlement of 2022 according to the tax scale;</a:t>
            </a:r>
          </a:p>
          <a:p>
            <a:pPr marL="298450" marR="5080" indent="-285750" algn="l" rtl="0">
              <a:lnSpc>
                <a:spcPct val="120000"/>
              </a:lnSpc>
              <a:spcBef>
                <a:spcPts val="100"/>
              </a:spcBef>
              <a:buFont typeface="Arial" panose="020B0604020202020204" pitchFamily="34" charset="0"/>
              <a:buChar char="•"/>
            </a:pPr>
            <a:r>
              <a:rPr lang="en-gb" sz="1200" b="0" i="0" u="none" spc="-30" baseline="0" dirty="0">
                <a:latin typeface="GT Walsheim Pro Light" panose="02000503040000020003" pitchFamily="2" charset="-18"/>
                <a:cs typeface="Arial"/>
              </a:rPr>
              <a:t>change of the form of taxation for 2023 from lump-sum to tax scale requires </a:t>
            </a:r>
            <a:br>
              <a:rPr lang="pl-PL" sz="1200" b="0" i="0" u="none" spc="-30" baseline="0" dirty="0">
                <a:latin typeface="GT Walsheim Pro Light" panose="02000503040000020003" pitchFamily="2" charset="-18"/>
                <a:cs typeface="Arial"/>
              </a:rPr>
            </a:br>
            <a:r>
              <a:rPr lang="en-gb" sz="1200" b="0" i="0" u="none" spc="-30" baseline="0" dirty="0">
                <a:latin typeface="GT Walsheim Pro Light" panose="02000503040000020003" pitchFamily="2" charset="-18"/>
                <a:cs typeface="Arial"/>
              </a:rPr>
              <a:t>a separate notice to the Head of the Tax Office.</a:t>
            </a:r>
          </a:p>
          <a:p>
            <a:pPr marL="12700" marR="5080" algn="l" rtl="0">
              <a:lnSpc>
                <a:spcPct val="120000"/>
              </a:lnSpc>
              <a:spcBef>
                <a:spcPts val="100"/>
              </a:spcBef>
            </a:pPr>
            <a:br>
              <a:rPr lang="en-gb" sz="1200" spc="-30" dirty="0">
                <a:latin typeface="GT Walsheim Pro Light" panose="02000503040000020003" pitchFamily="2" charset="-18"/>
                <a:cs typeface="Arial"/>
              </a:rPr>
            </a:br>
            <a:r>
              <a:rPr lang="en-gb" sz="1400" b="0" i="0" u="none" spc="60" baseline="0" dirty="0">
                <a:solidFill>
                  <a:srgbClr val="FF7D1E"/>
                </a:solidFill>
                <a:latin typeface="GT Walsheim Pro Bold" panose="02000503040000020003" pitchFamily="2" charset="-18"/>
                <a:cs typeface="Arial" panose="020B0604020202020204" pitchFamily="34" charset="0"/>
              </a:rPr>
              <a:t>NOTE! </a:t>
            </a:r>
            <a:r>
              <a:rPr lang="en-gb" sz="1200" b="0" i="0" u="none" spc="-30" baseline="0" dirty="0">
                <a:solidFill>
                  <a:srgbClr val="7030A0"/>
                </a:solidFill>
                <a:latin typeface="GT Walsheim Pro Light" panose="02000503040000020003" pitchFamily="2" charset="-18"/>
                <a:cs typeface="Arial"/>
              </a:rPr>
              <a:t>Change of the form of taxation and kept records results in the obligation to carry out a physical inventory count and recognise it in the ledger.</a:t>
            </a:r>
          </a:p>
        </p:txBody>
      </p:sp>
    </p:spTree>
    <p:extLst>
      <p:ext uri="{BB962C8B-B14F-4D97-AF65-F5344CB8AC3E}">
        <p14:creationId xmlns:p14="http://schemas.microsoft.com/office/powerpoint/2010/main" val="140921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8D6C74E3-7DDF-4AF5-A415-56A4D993AF45}"/>
              </a:ext>
            </a:extLst>
          </p:cNvPr>
          <p:cNvSpPr>
            <a:spLocks noGrp="1"/>
          </p:cNvSpPr>
          <p:nvPr>
            <p:ph type="title"/>
          </p:nvPr>
        </p:nvSpPr>
        <p:spPr>
          <a:xfrm>
            <a:off x="733959" y="904557"/>
            <a:ext cx="5666841" cy="1200329"/>
          </a:xfrm>
        </p:spPr>
        <p:txBody>
          <a:bodyPr/>
          <a:lstStyle/>
          <a:p>
            <a:pPr algn="l" rtl="0"/>
            <a:r>
              <a:rPr lang="en-gb" b="1" i="0" u="none" spc="120" baseline="0">
                <a:latin typeface="GT Walsheim Pro Bold" panose="02000503040000020003" pitchFamily="2" charset="-18"/>
                <a:cs typeface="Tahoma"/>
              </a:rPr>
              <a:t>Deduction of the health insurance contribution</a:t>
            </a:r>
            <a:br>
              <a:rPr lang="en-gb" spc="120">
                <a:latin typeface="GT Walsheim Pro Bold" panose="02000503040000020003" pitchFamily="2" charset="-18"/>
                <a:cs typeface="Tahoma"/>
              </a:rPr>
            </a:br>
            <a:endParaRPr lang="en-gb" sz="1400" b="0" kern="1200" spc="-30" dirty="0">
              <a:solidFill>
                <a:srgbClr val="7030A0"/>
              </a:solidFill>
              <a:latin typeface="GT Walsheim Pro Light" panose="02000503040000020003" pitchFamily="2" charset="-18"/>
              <a:ea typeface="+mn-ea"/>
            </a:endParaRPr>
          </a:p>
        </p:txBody>
      </p:sp>
      <p:sp>
        <p:nvSpPr>
          <p:cNvPr id="5" name="object 2">
            <a:extLst>
              <a:ext uri="{FF2B5EF4-FFF2-40B4-BE49-F238E27FC236}">
                <a16:creationId xmlns:a16="http://schemas.microsoft.com/office/drawing/2014/main" id="{AC87FF8C-A162-9753-3325-3D151A1EF6E9}"/>
              </a:ext>
            </a:extLst>
          </p:cNvPr>
          <p:cNvSpPr txBox="1"/>
          <p:nvPr/>
        </p:nvSpPr>
        <p:spPr>
          <a:xfrm>
            <a:off x="733956" y="2086342"/>
            <a:ext cx="5666840" cy="777649"/>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a:solidFill>
                  <a:srgbClr val="7030A0"/>
                </a:solidFill>
                <a:latin typeface="GT Walsheim Pro Light" panose="02000503040000020003" pitchFamily="2" charset="-18"/>
                <a:cs typeface="Arial"/>
              </a:rPr>
              <a:t>Depending on the form of taxation, taxpayers can partially include paid health insurance contribution in their settlements as follows:</a:t>
            </a:r>
            <a:endParaRPr lang="en-gb" sz="1400" spc="-30" dirty="0">
              <a:latin typeface="GT Walsheim Pro Light" panose="02000503040000020003" pitchFamily="2" charset="-18"/>
              <a:cs typeface="Arial"/>
            </a:endParaRPr>
          </a:p>
        </p:txBody>
      </p:sp>
      <p:sp>
        <p:nvSpPr>
          <p:cNvPr id="6" name="object 2">
            <a:extLst>
              <a:ext uri="{FF2B5EF4-FFF2-40B4-BE49-F238E27FC236}">
                <a16:creationId xmlns:a16="http://schemas.microsoft.com/office/drawing/2014/main" id="{670C164B-A9F9-6C74-BE24-EBAB23B19EB4}"/>
              </a:ext>
            </a:extLst>
          </p:cNvPr>
          <p:cNvSpPr txBox="1"/>
          <p:nvPr/>
        </p:nvSpPr>
        <p:spPr>
          <a:xfrm>
            <a:off x="733958" y="6921762"/>
            <a:ext cx="5666838" cy="897297"/>
          </a:xfrm>
          <a:prstGeom prst="rect">
            <a:avLst/>
          </a:prstGeom>
        </p:spPr>
        <p:txBody>
          <a:bodyPr vert="horz" wrap="square" lIns="0" tIns="12700" rIns="0" bIns="0" rtlCol="0">
            <a:spAutoFit/>
          </a:bodyPr>
          <a:lstStyle/>
          <a:p>
            <a:pPr marL="12700" marR="5080" algn="l" rtl="0">
              <a:lnSpc>
                <a:spcPct val="120000"/>
              </a:lnSpc>
              <a:spcBef>
                <a:spcPts val="100"/>
              </a:spcBef>
            </a:pPr>
            <a:r>
              <a:rPr lang="en-gb" sz="1200" b="0" i="0" u="none" spc="-30" baseline="0">
                <a:latin typeface="GT Walsheim Pro Light" panose="02000503040000020003" pitchFamily="2" charset="-18"/>
                <a:cs typeface="Arial"/>
              </a:rPr>
              <a:t>Flat rate and lump-sum taxpayers who elect the tax scale after the end of 2022 will calculate the monthly contributions to the end of this year according to the principles effective before the discussed amendment entered into force. </a:t>
            </a:r>
            <a:r>
              <a:rPr lang="en-gb" sz="1200" b="0" i="0" u="none" spc="-30" baseline="0">
                <a:solidFill>
                  <a:srgbClr val="7030A0"/>
                </a:solidFill>
                <a:latin typeface="GT Walsheim Pro Light" panose="02000503040000020003" pitchFamily="2" charset="-18"/>
                <a:cs typeface="Arial"/>
              </a:rPr>
              <a:t>Only the annual contribution will be settled and paid according to the principles effective for the tax scale.</a:t>
            </a:r>
          </a:p>
        </p:txBody>
      </p:sp>
      <p:graphicFrame>
        <p:nvGraphicFramePr>
          <p:cNvPr id="7" name="Tabela 6">
            <a:extLst>
              <a:ext uri="{FF2B5EF4-FFF2-40B4-BE49-F238E27FC236}">
                <a16:creationId xmlns:a16="http://schemas.microsoft.com/office/drawing/2014/main" id="{CFA0977F-994F-70DF-6718-76FD5F295AA3}"/>
              </a:ext>
            </a:extLst>
          </p:cNvPr>
          <p:cNvGraphicFramePr>
            <a:graphicFrameLocks noGrp="1"/>
          </p:cNvGraphicFramePr>
          <p:nvPr>
            <p:extLst>
              <p:ext uri="{D42A27DB-BD31-4B8C-83A1-F6EECF244321}">
                <p14:modId xmlns:p14="http://schemas.microsoft.com/office/powerpoint/2010/main" val="2505957752"/>
              </p:ext>
            </p:extLst>
          </p:nvPr>
        </p:nvGraphicFramePr>
        <p:xfrm>
          <a:off x="733958" y="3158012"/>
          <a:ext cx="5666838" cy="3349006"/>
        </p:xfrm>
        <a:graphic>
          <a:graphicData uri="http://schemas.openxmlformats.org/drawingml/2006/table">
            <a:tbl>
              <a:tblPr firstRow="1" bandRow="1">
                <a:tableStyleId>{2D5ABB26-0587-4C30-8999-92F81FD0307C}</a:tableStyleId>
              </a:tblPr>
              <a:tblGrid>
                <a:gridCol w="1628242">
                  <a:extLst>
                    <a:ext uri="{9D8B030D-6E8A-4147-A177-3AD203B41FA5}">
                      <a16:colId xmlns:a16="http://schemas.microsoft.com/office/drawing/2014/main" val="2447680004"/>
                    </a:ext>
                  </a:extLst>
                </a:gridCol>
                <a:gridCol w="4038596">
                  <a:extLst>
                    <a:ext uri="{9D8B030D-6E8A-4147-A177-3AD203B41FA5}">
                      <a16:colId xmlns:a16="http://schemas.microsoft.com/office/drawing/2014/main" val="418072239"/>
                    </a:ext>
                  </a:extLst>
                </a:gridCol>
              </a:tblGrid>
              <a:tr h="992218">
                <a:tc>
                  <a:txBody>
                    <a:bodyPr/>
                    <a:lstStyle/>
                    <a:p>
                      <a:pPr algn="ctr" rtl="0">
                        <a:lnSpc>
                          <a:spcPct val="100000"/>
                        </a:lnSpc>
                        <a:spcBef>
                          <a:spcPts val="40"/>
                        </a:spcBef>
                      </a:pPr>
                      <a:endParaRPr sz="1100" dirty="0">
                        <a:latin typeface="GT Walsheim Pro Light" panose="02000503040000020003" pitchFamily="2" charset="-18"/>
                        <a:cs typeface="Times New Roman"/>
                      </a:endParaRPr>
                    </a:p>
                    <a:p>
                      <a:pPr algn="ctr" rtl="0">
                        <a:lnSpc>
                          <a:spcPct val="100000"/>
                        </a:lnSpc>
                      </a:pPr>
                      <a:r>
                        <a:rPr lang="en-gb" sz="1100" b="0" i="0" u="none" spc="-50" baseline="0">
                          <a:latin typeface="GT Walsheim Pro Light" panose="02000503040000020003" pitchFamily="2" charset="-18"/>
                          <a:cs typeface="VL PGothic"/>
                        </a:rPr>
                        <a:t>Flat rate tax</a:t>
                      </a:r>
                      <a:endParaRPr sz="1100" spc="-50" baseline="0" dirty="0">
                        <a:latin typeface="GT Walsheim Pro Light" panose="02000503040000020003" pitchFamily="2" charset="-18"/>
                        <a:cs typeface="VL PGothic"/>
                      </a:endParaRPr>
                    </a:p>
                  </a:txBody>
                  <a:tcPr marL="36000" marR="36000" marT="5080" marB="0" anchor="ctr">
                    <a:lnL w="28575">
                      <a:solidFill>
                        <a:srgbClr val="FFFFFF"/>
                      </a:solidFill>
                      <a:prstDash val="solid"/>
                    </a:lnL>
                    <a:lnR w="28575" cap="flat" cmpd="sng" algn="ctr">
                      <a:solidFill>
                        <a:srgbClr val="FFFFFF"/>
                      </a:solidFill>
                      <a:prstDash val="solid"/>
                      <a:round/>
                      <a:headEnd type="none" w="med" len="med"/>
                      <a:tailEnd type="none" w="med" len="med"/>
                    </a:lnR>
                    <a:lnT w="28575">
                      <a:solidFill>
                        <a:srgbClr val="FFFFFF"/>
                      </a:solidFill>
                      <a:prstDash val="solid"/>
                    </a:lnT>
                    <a:lnB w="28575">
                      <a:solidFill>
                        <a:srgbClr val="FFFFFF"/>
                      </a:solidFill>
                      <a:prstDash val="solid"/>
                    </a:lnB>
                    <a:solidFill>
                      <a:srgbClr val="F2F0EE"/>
                    </a:solidFill>
                  </a:tcPr>
                </a:tc>
                <a:tc>
                  <a:txBody>
                    <a:bodyPr/>
                    <a:lstStyle/>
                    <a:p>
                      <a:pPr marL="171450" indent="-171450" algn="l" rtl="0">
                        <a:lnSpc>
                          <a:spcPct val="100000"/>
                        </a:lnSpc>
                        <a:spcBef>
                          <a:spcPts val="650"/>
                        </a:spcBef>
                        <a:buFont typeface="Arial" panose="020B0604020202020204" pitchFamily="34" charset="0"/>
                        <a:buChar char="•"/>
                      </a:pPr>
                      <a:r>
                        <a:rPr lang="en-gb" sz="1100" b="0" i="0" u="none" spc="-50" baseline="0">
                          <a:latin typeface="GT Walsheim Pro Light" panose="02000503040000020003" pitchFamily="2" charset="-18"/>
                          <a:cs typeface="VL PGothic"/>
                        </a:rPr>
                        <a:t>recognition of paid own contributions and contributions on co-workers in tax-deductible expenses or its deduction from income up to the amount of PLN 8 700 in 2022; </a:t>
                      </a:r>
                    </a:p>
                    <a:p>
                      <a:pPr marL="171450" indent="-171450" algn="l" rtl="0">
                        <a:lnSpc>
                          <a:spcPct val="100000"/>
                        </a:lnSpc>
                        <a:spcBef>
                          <a:spcPts val="650"/>
                        </a:spcBef>
                        <a:buFont typeface="Arial" panose="020B0604020202020204" pitchFamily="34" charset="0"/>
                        <a:buChar char="•"/>
                      </a:pPr>
                      <a:r>
                        <a:rPr lang="en-gb" sz="1100" b="0" i="0" u="none" spc="-50" baseline="0">
                          <a:latin typeface="GT Walsheim Pro Light" panose="02000503040000020003" pitchFamily="2" charset="-18"/>
                          <a:cs typeface="VL PGothic"/>
                        </a:rPr>
                        <a:t>when calculating the advance payment for June / Q2 2022, contributions paid prior to 1 July 2022 can be included</a:t>
                      </a:r>
                    </a:p>
                  </a:txBody>
                  <a:tcPr marL="36000" marR="36000" marT="8255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a:solidFill>
                        <a:srgbClr val="FFFFFF"/>
                      </a:solidFill>
                      <a:prstDash val="solid"/>
                    </a:lnT>
                    <a:lnB w="28575">
                      <a:solidFill>
                        <a:srgbClr val="FFFFFF"/>
                      </a:solidFill>
                      <a:prstDash val="solid"/>
                    </a:lnB>
                    <a:solidFill>
                      <a:srgbClr val="F2F0EE"/>
                    </a:solidFill>
                  </a:tcPr>
                </a:tc>
                <a:extLst>
                  <a:ext uri="{0D108BD9-81ED-4DB2-BD59-A6C34878D82A}">
                    <a16:rowId xmlns:a16="http://schemas.microsoft.com/office/drawing/2014/main" val="3299095521"/>
                  </a:ext>
                </a:extLst>
              </a:tr>
              <a:tr h="837925">
                <a:tc>
                  <a:txBody>
                    <a:bodyPr/>
                    <a:lstStyle/>
                    <a:p>
                      <a:pPr algn="ctr" rtl="0">
                        <a:lnSpc>
                          <a:spcPct val="100000"/>
                        </a:lnSpc>
                        <a:spcBef>
                          <a:spcPts val="40"/>
                        </a:spcBef>
                      </a:pPr>
                      <a:endParaRPr sz="1100" dirty="0">
                        <a:latin typeface="GT Walsheim Pro Light" panose="02000503040000020003" pitchFamily="2" charset="-18"/>
                        <a:cs typeface="Times New Roman"/>
                      </a:endParaRPr>
                    </a:p>
                    <a:p>
                      <a:pPr algn="ctr" rtl="0">
                        <a:lnSpc>
                          <a:spcPct val="100000"/>
                        </a:lnSpc>
                      </a:pPr>
                      <a:r>
                        <a:rPr lang="en-gb" sz="1100" b="0" i="0" u="none" spc="0" baseline="0">
                          <a:latin typeface="GT Walsheim Pro Light" panose="02000503040000020003" pitchFamily="2" charset="-18"/>
                          <a:cs typeface="VL PGothic"/>
                        </a:rPr>
                        <a:t>Lump-sum on registered </a:t>
                      </a:r>
                      <a:br>
                        <a:rPr lang="en-gb" sz="1100" spc="0" baseline="0">
                          <a:latin typeface="GT Walsheim Pro Light" panose="02000503040000020003" pitchFamily="2" charset="-18"/>
                          <a:cs typeface="VL PGothic"/>
                        </a:rPr>
                      </a:br>
                      <a:r>
                        <a:rPr lang="en-gb" sz="1100" b="0" i="0" u="none" spc="0" baseline="0">
                          <a:latin typeface="GT Walsheim Pro Light" panose="02000503040000020003" pitchFamily="2" charset="-18"/>
                          <a:cs typeface="VL PGothic"/>
                        </a:rPr>
                        <a:t>income</a:t>
                      </a:r>
                      <a:endParaRPr sz="1100" spc="0" baseline="0" dirty="0">
                        <a:latin typeface="GT Walsheim Pro Light" panose="02000503040000020003" pitchFamily="2" charset="-18"/>
                        <a:cs typeface="VL PGothic"/>
                      </a:endParaRPr>
                    </a:p>
                  </a:txBody>
                  <a:tcPr marL="36000" marR="36000" marT="5080" marB="0" anchor="ctr">
                    <a:lnL w="28575">
                      <a:solidFill>
                        <a:srgbClr val="FFFFFF"/>
                      </a:solidFill>
                      <a:prstDash val="solid"/>
                    </a:lnL>
                    <a:lnR w="28575">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tc>
                  <a:txBody>
                    <a:bodyPr/>
                    <a:lstStyle/>
                    <a:p>
                      <a:pPr marL="171450" indent="-171450" algn="l" rtl="0">
                        <a:lnSpc>
                          <a:spcPct val="100000"/>
                        </a:lnSpc>
                        <a:spcBef>
                          <a:spcPts val="650"/>
                        </a:spcBef>
                        <a:buFont typeface="Arial" panose="020B0604020202020204" pitchFamily="34" charset="0"/>
                        <a:buChar char="•"/>
                      </a:pPr>
                      <a:r>
                        <a:rPr lang="en-gb" sz="1100" b="0" i="0" u="none" spc="-50" baseline="0">
                          <a:latin typeface="GT Walsheim Pro Light" panose="02000503040000020003" pitchFamily="2" charset="-18"/>
                          <a:cs typeface="VL PGothic"/>
                        </a:rPr>
                        <a:t>reducing the income by 50% of the amount of paid own contributions and contributions on co-workers;</a:t>
                      </a:r>
                    </a:p>
                    <a:p>
                      <a:pPr marL="171450" indent="-171450" algn="l" rtl="0">
                        <a:lnSpc>
                          <a:spcPct val="100000"/>
                        </a:lnSpc>
                        <a:spcBef>
                          <a:spcPts val="650"/>
                        </a:spcBef>
                        <a:buFont typeface="Arial" panose="020B0604020202020204" pitchFamily="34" charset="0"/>
                        <a:buChar char="•"/>
                      </a:pPr>
                      <a:r>
                        <a:rPr lang="en-gb" sz="1100" b="0" i="0" u="none" spc="-50" baseline="0">
                          <a:latin typeface="GT Walsheim Pro Light" panose="02000503040000020003" pitchFamily="2" charset="-18"/>
                          <a:cs typeface="VL PGothic"/>
                        </a:rPr>
                        <a:t>when calculating the lump-sum for June / Q2 2022, contributions paid prior to 1 July 2022 can be included</a:t>
                      </a:r>
                    </a:p>
                  </a:txBody>
                  <a:tcPr marL="36000" marR="36000" marT="82550" marB="0" anchor="ctr">
                    <a:lnL w="28575">
                      <a:solidFill>
                        <a:srgbClr val="FFFFFF"/>
                      </a:solidFill>
                      <a:prstDash val="solid"/>
                    </a:lnL>
                    <a:lnR w="28575">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extLst>
                  <a:ext uri="{0D108BD9-81ED-4DB2-BD59-A6C34878D82A}">
                    <a16:rowId xmlns:a16="http://schemas.microsoft.com/office/drawing/2014/main" val="289981544"/>
                  </a:ext>
                </a:extLst>
              </a:tr>
              <a:tr h="693436">
                <a:tc>
                  <a:txBody>
                    <a:bodyPr/>
                    <a:lstStyle/>
                    <a:p>
                      <a:pPr algn="ctr" rtl="0">
                        <a:lnSpc>
                          <a:spcPct val="100000"/>
                        </a:lnSpc>
                      </a:pPr>
                      <a:r>
                        <a:rPr lang="en-gb" sz="1100" b="0" i="0" u="none" spc="0" baseline="0">
                          <a:solidFill>
                            <a:schemeClr val="tx1"/>
                          </a:solidFill>
                          <a:latin typeface="GT Walsheim Pro Light" panose="02000503040000020003" pitchFamily="2" charset="-18"/>
                          <a:ea typeface="+mn-ea"/>
                          <a:cs typeface="VL PGothic"/>
                        </a:rPr>
                        <a:t>Tax card</a:t>
                      </a:r>
                      <a:endParaRPr sz="1100" spc="0" baseline="0" dirty="0">
                        <a:solidFill>
                          <a:schemeClr val="tx1"/>
                        </a:solidFill>
                        <a:latin typeface="GT Walsheim Pro Light" panose="02000503040000020003" pitchFamily="2" charset="-18"/>
                        <a:ea typeface="+mn-ea"/>
                        <a:cs typeface="VL PGothic"/>
                      </a:endParaRPr>
                    </a:p>
                  </a:txBody>
                  <a:tcPr marL="36000" marR="36000" marT="5080" marB="0" anchor="ctr">
                    <a:lnL w="28575">
                      <a:solidFill>
                        <a:srgbClr val="FFFFFF"/>
                      </a:solidFill>
                      <a:prstDash val="solid"/>
                    </a:lnL>
                    <a:lnR w="28575"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tc>
                  <a:txBody>
                    <a:bodyPr/>
                    <a:lstStyle/>
                    <a:p>
                      <a:pPr marL="171450" indent="-171450" algn="l" rtl="0">
                        <a:lnSpc>
                          <a:spcPct val="100000"/>
                        </a:lnSpc>
                        <a:spcBef>
                          <a:spcPts val="240"/>
                        </a:spcBef>
                        <a:buFont typeface="Arial" panose="020B0604020202020204" pitchFamily="34" charset="0"/>
                        <a:buChar char="•"/>
                      </a:pPr>
                      <a:r>
                        <a:rPr lang="en-gb" sz="1100" b="0" i="0" u="none" baseline="0">
                          <a:latin typeface="GT Walsheim Pro Light" panose="02000503040000020003" pitchFamily="2" charset="-18"/>
                          <a:cs typeface="VL PGothic"/>
                        </a:rPr>
                        <a:t>deduction of 19% of contributions paid from the tax card; </a:t>
                      </a:r>
                    </a:p>
                    <a:p>
                      <a:pPr marL="171450" indent="-171450" algn="l" rtl="0">
                        <a:lnSpc>
                          <a:spcPct val="100000"/>
                        </a:lnSpc>
                        <a:spcBef>
                          <a:spcPts val="240"/>
                        </a:spcBef>
                        <a:buFont typeface="Arial" panose="020B0604020202020204" pitchFamily="34" charset="0"/>
                        <a:buChar char="•"/>
                      </a:pPr>
                      <a:r>
                        <a:rPr lang="en-gb" sz="1100" b="0" i="0" u="none" baseline="0">
                          <a:latin typeface="GT Walsheim Pro Light" panose="02000503040000020003" pitchFamily="2" charset="-18"/>
                          <a:cs typeface="VL PGothic"/>
                        </a:rPr>
                        <a:t>applies to payments made after 30 June 2022;</a:t>
                      </a:r>
                    </a:p>
                    <a:p>
                      <a:pPr marL="171450" indent="-171450" algn="l" rtl="0">
                        <a:lnSpc>
                          <a:spcPct val="100000"/>
                        </a:lnSpc>
                        <a:spcBef>
                          <a:spcPts val="240"/>
                        </a:spcBef>
                        <a:buFont typeface="Arial" panose="020B0604020202020204" pitchFamily="34" charset="0"/>
                        <a:buChar char="•"/>
                      </a:pPr>
                      <a:r>
                        <a:rPr lang="en-gb" sz="1100" b="0" i="0" u="none" baseline="0">
                          <a:latin typeface="GT Walsheim Pro Light" panose="02000503040000020003" pitchFamily="2" charset="-18"/>
                          <a:cs typeface="VL PGothic"/>
                        </a:rPr>
                        <a:t>the reduction applies to health contributions paid prior to </a:t>
                      </a:r>
                      <a:br>
                        <a:rPr lang="en-gb" sz="1100">
                          <a:latin typeface="GT Walsheim Pro Light" panose="02000503040000020003" pitchFamily="2" charset="-18"/>
                          <a:cs typeface="VL PGothic"/>
                        </a:rPr>
                      </a:br>
                      <a:r>
                        <a:rPr lang="en-gb" sz="1100" b="0" i="0" u="none" baseline="0">
                          <a:latin typeface="GT Walsheim Pro Light" panose="02000503040000020003" pitchFamily="2" charset="-18"/>
                          <a:cs typeface="VL PGothic"/>
                        </a:rPr>
                        <a:t>1 July 2022</a:t>
                      </a:r>
                    </a:p>
                  </a:txBody>
                  <a:tcPr marL="36000" marR="36000" marT="8255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extLst>
                  <a:ext uri="{0D108BD9-81ED-4DB2-BD59-A6C34878D82A}">
                    <a16:rowId xmlns:a16="http://schemas.microsoft.com/office/drawing/2014/main" val="308292105"/>
                  </a:ext>
                </a:extLst>
              </a:tr>
              <a:tr h="693436">
                <a:tc>
                  <a:txBody>
                    <a:bodyPr/>
                    <a:lstStyle/>
                    <a:p>
                      <a:pPr algn="ctr" rtl="0">
                        <a:lnSpc>
                          <a:spcPct val="100000"/>
                        </a:lnSpc>
                      </a:pPr>
                      <a:r>
                        <a:rPr lang="en-gb" sz="1100" b="0" i="0" u="none" baseline="0">
                          <a:latin typeface="GT Walsheim Pro Light" panose="02000503040000020003" pitchFamily="2" charset="-18"/>
                          <a:cs typeface="VL PGothic"/>
                        </a:rPr>
                        <a:t>Tax scale</a:t>
                      </a:r>
                      <a:endParaRPr sz="1100" baseline="0" dirty="0">
                        <a:latin typeface="GT Walsheim Pro Light" panose="02000503040000020003" pitchFamily="2" charset="-18"/>
                        <a:cs typeface="VL PGothic"/>
                      </a:endParaRPr>
                    </a:p>
                  </a:txBody>
                  <a:tcPr marL="36000" marR="36000" marT="5080" marB="0" anchor="ctr">
                    <a:lnL w="28575">
                      <a:solidFill>
                        <a:srgbClr val="FFFFFF"/>
                      </a:solidFill>
                      <a:prstDash val="solid"/>
                    </a:lnL>
                    <a:lnR w="28575"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tc>
                  <a:txBody>
                    <a:bodyPr/>
                    <a:lstStyle/>
                    <a:p>
                      <a:pPr marL="171450" indent="-171450" algn="l" rtl="0">
                        <a:lnSpc>
                          <a:spcPct val="100000"/>
                        </a:lnSpc>
                        <a:spcBef>
                          <a:spcPts val="240"/>
                        </a:spcBef>
                        <a:buFont typeface="Arial" panose="020B0604020202020204" pitchFamily="34" charset="0"/>
                        <a:buChar char="•"/>
                      </a:pPr>
                      <a:r>
                        <a:rPr lang="en-gb" sz="1100" b="0" i="0" u="none" baseline="0">
                          <a:latin typeface="GT Walsheim Pro Light" panose="02000503040000020003" pitchFamily="2" charset="-18"/>
                          <a:cs typeface="VL PGothic"/>
                        </a:rPr>
                        <a:t>no deduction</a:t>
                      </a:r>
                      <a:endParaRPr sz="1100" dirty="0">
                        <a:latin typeface="GT Walsheim Pro Light" panose="02000503040000020003" pitchFamily="2" charset="-18"/>
                        <a:cs typeface="VL PGothic"/>
                      </a:endParaRPr>
                    </a:p>
                  </a:txBody>
                  <a:tcPr marL="36000" marR="36000" marT="8255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0EE"/>
                    </a:solidFill>
                  </a:tcPr>
                </a:tc>
                <a:extLst>
                  <a:ext uri="{0D108BD9-81ED-4DB2-BD59-A6C34878D82A}">
                    <a16:rowId xmlns:a16="http://schemas.microsoft.com/office/drawing/2014/main" val="2935614268"/>
                  </a:ext>
                </a:extLst>
              </a:tr>
            </a:tbl>
          </a:graphicData>
        </a:graphic>
      </p:graphicFrame>
    </p:spTree>
    <p:extLst>
      <p:ext uri="{BB962C8B-B14F-4D97-AF65-F5344CB8AC3E}">
        <p14:creationId xmlns:p14="http://schemas.microsoft.com/office/powerpoint/2010/main" val="276857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41918" y="3116580"/>
            <a:ext cx="2494824" cy="197298"/>
          </a:xfrm>
          <a:prstGeom prst="rect">
            <a:avLst/>
          </a:prstGeom>
        </p:spPr>
        <p:txBody>
          <a:bodyPr vert="horz" wrap="square" lIns="0" tIns="12700" rIns="0" bIns="0" rtlCol="0">
            <a:spAutoFit/>
          </a:bodyPr>
          <a:lstStyle/>
          <a:p>
            <a:pPr marL="12700" marR="17780" algn="l" rtl="0">
              <a:lnSpc>
                <a:spcPct val="120000"/>
              </a:lnSpc>
              <a:spcBef>
                <a:spcPts val="100"/>
              </a:spcBef>
            </a:pPr>
            <a:endParaRPr sz="1100" dirty="0">
              <a:latin typeface="Arial"/>
              <a:cs typeface="Arial"/>
            </a:endParaRPr>
          </a:p>
        </p:txBody>
      </p:sp>
      <p:sp>
        <p:nvSpPr>
          <p:cNvPr id="4" name="object 4"/>
          <p:cNvSpPr txBox="1">
            <a:spLocks noGrp="1"/>
          </p:cNvSpPr>
          <p:nvPr>
            <p:ph type="title"/>
          </p:nvPr>
        </p:nvSpPr>
        <p:spPr>
          <a:xfrm>
            <a:off x="721257" y="821816"/>
            <a:ext cx="5625819" cy="1426031"/>
          </a:xfrm>
          <a:prstGeom prst="rect">
            <a:avLst/>
          </a:prstGeom>
        </p:spPr>
        <p:txBody>
          <a:bodyPr vert="horz" wrap="square" lIns="0" tIns="67945" rIns="0" bIns="0" rtlCol="0">
            <a:spAutoFit/>
          </a:bodyPr>
          <a:lstStyle/>
          <a:p>
            <a:pPr marL="12700" marR="5080" algn="l" rtl="0">
              <a:lnSpc>
                <a:spcPts val="3460"/>
              </a:lnSpc>
              <a:spcBef>
                <a:spcPts val="535"/>
              </a:spcBef>
            </a:pPr>
            <a:r>
              <a:rPr lang="en-gb" b="1" i="0" u="none" spc="120" baseline="0">
                <a:latin typeface="GT Walsheim Pro Bold" panose="02000503040000020003" pitchFamily="2" charset="-18"/>
                <a:cs typeface="Tahoma"/>
              </a:rPr>
              <a:t>Deadlines for filing PIT-28, PIT-28S and paying the lump sum</a:t>
            </a:r>
            <a:endParaRPr spc="-130" dirty="0">
              <a:latin typeface="GT Walsheim Pro Bold" panose="02000503040000020003" pitchFamily="2" charset="-18"/>
              <a:cs typeface="Tahoma"/>
            </a:endParaRPr>
          </a:p>
        </p:txBody>
      </p:sp>
      <p:sp>
        <p:nvSpPr>
          <p:cNvPr id="15" name="object 2">
            <a:extLst>
              <a:ext uri="{FF2B5EF4-FFF2-40B4-BE49-F238E27FC236}">
                <a16:creationId xmlns:a16="http://schemas.microsoft.com/office/drawing/2014/main" id="{C7CF4B47-DB44-A8B4-3011-ED62775D8C8E}"/>
              </a:ext>
            </a:extLst>
          </p:cNvPr>
          <p:cNvSpPr txBox="1"/>
          <p:nvPr/>
        </p:nvSpPr>
        <p:spPr>
          <a:xfrm>
            <a:off x="721257" y="2722183"/>
            <a:ext cx="5625818" cy="2628925"/>
          </a:xfrm>
          <a:prstGeom prst="rect">
            <a:avLst/>
          </a:prstGeom>
        </p:spPr>
        <p:txBody>
          <a:bodyPr vert="horz" wrap="square" lIns="0" tIns="12700" rIns="0" bIns="0" rtlCol="0">
            <a:spAutoFit/>
          </a:bodyPr>
          <a:lstStyle/>
          <a:p>
            <a:pPr marL="12700" marR="5080" algn="l" rtl="0">
              <a:lnSpc>
                <a:spcPct val="120000"/>
              </a:lnSpc>
              <a:spcBef>
                <a:spcPts val="100"/>
              </a:spcBef>
            </a:pPr>
            <a:r>
              <a:rPr lang="en-gb" sz="1400" b="0" i="0" u="none" spc="-30" baseline="0">
                <a:solidFill>
                  <a:srgbClr val="7030A0"/>
                </a:solidFill>
                <a:latin typeface="GT Walsheim Pro Light" panose="02000503040000020003" pitchFamily="2" charset="-18"/>
                <a:cs typeface="Arial"/>
              </a:rPr>
              <a:t>PIT-28 and PIT-28S tax returns for 2022 and subsequent years can be filed to 30 April of the next year. </a:t>
            </a:r>
          </a:p>
          <a:p>
            <a:pPr marL="12700" marR="5080" algn="l" rtl="0">
              <a:lnSpc>
                <a:spcPct val="120000"/>
              </a:lnSpc>
              <a:spcBef>
                <a:spcPts val="100"/>
              </a:spcBef>
            </a:pPr>
            <a:endParaRPr lang="en-gb" sz="14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a:latin typeface="GT Walsheim Pro Light" panose="02000503040000020003" pitchFamily="2" charset="-18"/>
                <a:cs typeface="Arial"/>
              </a:rPr>
              <a:t>The amount of lump-sum on registered income for December or last quarter of the fiscal year will be paid to 20 January next year. </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a:latin typeface="GT Walsheim Pro Light" panose="02000503040000020003" pitchFamily="2" charset="-18"/>
                <a:cs typeface="Arial"/>
              </a:rPr>
              <a:t>The new deadline for lump-sum payment will be effective for the first time for the lump-sum for the next year, i.e. 2023.</a:t>
            </a:r>
          </a:p>
          <a:p>
            <a:pPr marL="12700" marR="5080" algn="l" rtl="0">
              <a:lnSpc>
                <a:spcPct val="120000"/>
              </a:lnSpc>
              <a:spcBef>
                <a:spcPts val="100"/>
              </a:spcBef>
            </a:pPr>
            <a:endParaRPr lang="en-gb" sz="1200" spc="-30" dirty="0">
              <a:latin typeface="GT Walsheim Pro Light" panose="02000503040000020003" pitchFamily="2" charset="-18"/>
              <a:cs typeface="Arial"/>
            </a:endParaRPr>
          </a:p>
          <a:p>
            <a:pPr marL="12700" marR="5080" algn="l" rtl="0">
              <a:lnSpc>
                <a:spcPct val="120000"/>
              </a:lnSpc>
              <a:spcBef>
                <a:spcPts val="100"/>
              </a:spcBef>
            </a:pPr>
            <a:r>
              <a:rPr lang="en-gb" sz="1200" b="0" i="0" u="none" spc="-30" baseline="0">
                <a:latin typeface="GT Walsheim Pro Light" panose="02000503040000020003" pitchFamily="2" charset="-18"/>
                <a:cs typeface="Arial"/>
              </a:rPr>
              <a:t>The lump-sum for December 2022 or last quarter of 2022 will be paid by such taxpayers to the end of February 2023.</a:t>
            </a:r>
          </a:p>
        </p:txBody>
      </p:sp>
      <p:sp>
        <p:nvSpPr>
          <p:cNvPr id="16" name="object 8">
            <a:extLst>
              <a:ext uri="{FF2B5EF4-FFF2-40B4-BE49-F238E27FC236}">
                <a16:creationId xmlns:a16="http://schemas.microsoft.com/office/drawing/2014/main" id="{C60BF328-02E7-0590-A605-BCFA9F5819EA}"/>
              </a:ext>
            </a:extLst>
          </p:cNvPr>
          <p:cNvSpPr/>
          <p:nvPr/>
        </p:nvSpPr>
        <p:spPr>
          <a:xfrm>
            <a:off x="1804688" y="7239000"/>
            <a:ext cx="5053312" cy="49808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6269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Obraz zawierający osoba, leżące, wewnątrz, computer&#10;&#10;Opis wygenerowany automatycznie">
            <a:extLst>
              <a:ext uri="{FF2B5EF4-FFF2-40B4-BE49-F238E27FC236}">
                <a16:creationId xmlns:a16="http://schemas.microsoft.com/office/drawing/2014/main" id="{6439AF9B-5D0E-4BAF-A853-25F8F9A4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30"/>
            <a:ext cx="7086600" cy="10023480"/>
          </a:xfrm>
          <a:prstGeom prst="rect">
            <a:avLst/>
          </a:prstGeom>
        </p:spPr>
      </p:pic>
      <p:sp>
        <p:nvSpPr>
          <p:cNvPr id="3" name="object 3"/>
          <p:cNvSpPr/>
          <p:nvPr/>
        </p:nvSpPr>
        <p:spPr>
          <a:xfrm>
            <a:off x="0" y="-117480"/>
            <a:ext cx="7086600" cy="10023480"/>
          </a:xfrm>
          <a:custGeom>
            <a:avLst/>
            <a:gdLst/>
            <a:ahLst/>
            <a:cxnLst/>
            <a:rect l="l" t="t" r="r" b="b"/>
            <a:pathLst>
              <a:path w="10692130" h="7542530">
                <a:moveTo>
                  <a:pt x="10692003" y="0"/>
                </a:moveTo>
                <a:lnTo>
                  <a:pt x="0" y="0"/>
                </a:lnTo>
                <a:lnTo>
                  <a:pt x="0" y="7541996"/>
                </a:lnTo>
                <a:lnTo>
                  <a:pt x="10692003" y="7541996"/>
                </a:lnTo>
                <a:lnTo>
                  <a:pt x="10692003" y="0"/>
                </a:lnTo>
                <a:close/>
              </a:path>
            </a:pathLst>
          </a:custGeom>
          <a:solidFill>
            <a:srgbClr val="4F2D7F">
              <a:alpha val="79998"/>
            </a:srgbClr>
          </a:solidFill>
        </p:spPr>
        <p:txBody>
          <a:bodyPr wrap="square" lIns="0" tIns="0" rIns="0" bIns="0" rtlCol="0"/>
          <a:lstStyle/>
          <a:p>
            <a:endParaRPr sz="1154"/>
          </a:p>
        </p:txBody>
      </p:sp>
      <p:sp>
        <p:nvSpPr>
          <p:cNvPr id="4" name="object 4"/>
          <p:cNvSpPr txBox="1"/>
          <p:nvPr/>
        </p:nvSpPr>
        <p:spPr>
          <a:xfrm>
            <a:off x="703529" y="2454855"/>
            <a:ext cx="5679542" cy="562222"/>
          </a:xfrm>
          <a:prstGeom prst="rect">
            <a:avLst/>
          </a:prstGeom>
        </p:spPr>
        <p:txBody>
          <a:bodyPr vert="horz" wrap="square" lIns="0" tIns="8145" rIns="0" bIns="0" rtlCol="0">
            <a:spAutoFit/>
          </a:bodyPr>
          <a:lstStyle/>
          <a:p>
            <a:pPr marR="3258" algn="l" rtl="0">
              <a:spcBef>
                <a:spcPts val="64"/>
              </a:spcBef>
            </a:pPr>
            <a:r>
              <a:rPr lang="en-gb" sz="3600" b="0" i="0" u="none" spc="60" baseline="0">
                <a:solidFill>
                  <a:srgbClr val="FF7D1E"/>
                </a:solidFill>
                <a:latin typeface="GT Walsheim Pro Bold" panose="02000503040000020003" pitchFamily="2" charset="-18"/>
                <a:cs typeface="Arial" panose="020B0604020202020204" pitchFamily="34" charset="0"/>
              </a:rPr>
              <a:t>Other important changes</a:t>
            </a:r>
            <a:endParaRPr sz="3600" spc="60" dirty="0">
              <a:solidFill>
                <a:srgbClr val="FF7D1E"/>
              </a:solidFill>
              <a:latin typeface="GT Walsheim Pro Bold" panose="02000503040000020003" pitchFamily="2" charset="-18"/>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TotalTime>
  <Words>2018</Words>
  <Application>Microsoft Office PowerPoint</Application>
  <PresentationFormat>Papier A4 (210x297 mm)</PresentationFormat>
  <Paragraphs>152</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GT Walsheim Pro Bold</vt:lpstr>
      <vt:lpstr>GT Walsheim Pro Light</vt:lpstr>
      <vt:lpstr>Office Theme</vt:lpstr>
      <vt:lpstr>Polish Deal 2.0. </vt:lpstr>
      <vt:lpstr>Dear Sirs and Madams, </vt:lpstr>
      <vt:lpstr>Tax scale </vt:lpstr>
      <vt:lpstr>Middle class credit</vt:lpstr>
      <vt:lpstr>Change of the form of taxation</vt:lpstr>
      <vt:lpstr>Change of the form of taxation cont.</vt:lpstr>
      <vt:lpstr>Deduction of the health insurance contribution </vt:lpstr>
      <vt:lpstr>Deadlines for filing PIT-28, PIT-28S and paying the lump sum</vt:lpstr>
      <vt:lpstr>Prezentacja programu PowerPoint</vt:lpstr>
      <vt:lpstr>Prezentacja programu PowerPoint</vt:lpstr>
      <vt:lpstr>Prezentacja programu PowerPoint</vt:lpstr>
      <vt:lpstr>Feel free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rozwoju samorządów po nowemu - PORADNIK Grant Thornton Listopad 2021</dc:title>
  <dc:creator>Doktór Katarzyna</dc:creator>
  <cp:lastModifiedBy>Katarzyna Doktór</cp:lastModifiedBy>
  <cp:revision>103</cp:revision>
  <dcterms:created xsi:type="dcterms:W3CDTF">2021-11-24T12:33:45Z</dcterms:created>
  <dcterms:modified xsi:type="dcterms:W3CDTF">2022-07-06T09:38:52Z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2021-11-02T00:00:00Z</vt:filetime>
  </property>
  <property fmtid="{D5CDD505-2E9C-101B-9397-08002B2CF9AE}" pid="3" name="Creator">
    <vt:lpwstr>Microsoft® PowerPoint® dla Microsoft 365</vt:lpwstr>
  </property>
  <property fmtid="{D5CDD505-2E9C-101B-9397-08002B2CF9AE}" pid="4" name="LastSaved">
    <vt:filetime>2021-11-24T00:00:00Z</vt:filetime>
  </property>
</Properties>
</file>