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8" r:id="rId3"/>
    <p:sldId id="338" r:id="rId4"/>
    <p:sldId id="339" r:id="rId5"/>
    <p:sldId id="332" r:id="rId6"/>
    <p:sldId id="337" r:id="rId7"/>
    <p:sldId id="340" r:id="rId8"/>
    <p:sldId id="330" r:id="rId9"/>
  </p:sldIdLst>
  <p:sldSz cx="6858000" cy="9906000" type="A4"/>
  <p:notesSz cx="6858000" cy="9906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E549EA66-C50A-45DA-978A-5895BF7848F1}">
          <p14:sldIdLst>
            <p14:sldId id="256"/>
            <p14:sldId id="258"/>
          </p14:sldIdLst>
        </p14:section>
        <p14:section name="Sekcja bez tytułu" id="{2C9080F3-E949-465E-B42B-1FDA0DEFD221}">
          <p14:sldIdLst>
            <p14:sldId id="338"/>
            <p14:sldId id="339"/>
            <p14:sldId id="332"/>
            <p14:sldId id="337"/>
            <p14:sldId id="340"/>
            <p14:sldId id="330"/>
          </p14:sldIdLst>
        </p14:section>
        <p14:section name="Sekcja bez tytułu" id="{8D829D3B-8488-44BC-B50F-BD342EE67044}">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5799"/>
    <a:srgbClr val="FF7D1E"/>
    <a:srgbClr val="00A7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horzBarState="maximized">
    <p:restoredLeft sz="15622" autoAdjust="0"/>
    <p:restoredTop sz="94660"/>
  </p:normalViewPr>
  <p:slideViewPr>
    <p:cSldViewPr>
      <p:cViewPr>
        <p:scale>
          <a:sx n="80" d="100"/>
          <a:sy n="80" d="100"/>
        </p:scale>
        <p:origin x="308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3C0ADB34-FCAE-4E55-9A67-810724B4A1EE}" type="datetimeFigureOut">
              <a:rPr lang="pl-PL" smtClean="0"/>
              <a:pPr/>
              <a:t>2022-05-18</a:t>
            </a:fld>
            <a:endParaRPr lang="pl-PL"/>
          </a:p>
        </p:txBody>
      </p:sp>
      <p:sp>
        <p:nvSpPr>
          <p:cNvPr id="4" name="Symbol zastępczy obrazu slajdu 3"/>
          <p:cNvSpPr>
            <a:spLocks noGrp="1" noRot="1" noChangeAspect="1"/>
          </p:cNvSpPr>
          <p:nvPr>
            <p:ph type="sldImg" idx="2"/>
          </p:nvPr>
        </p:nvSpPr>
        <p:spPr>
          <a:xfrm>
            <a:off x="2271713" y="1238250"/>
            <a:ext cx="2314575" cy="334327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767263"/>
            <a:ext cx="5486400" cy="3900487"/>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09113"/>
            <a:ext cx="2971800" cy="4968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9409113"/>
            <a:ext cx="2971800" cy="496887"/>
          </a:xfrm>
          <a:prstGeom prst="rect">
            <a:avLst/>
          </a:prstGeom>
        </p:spPr>
        <p:txBody>
          <a:bodyPr vert="horz" lIns="91440" tIns="45720" rIns="91440" bIns="45720" rtlCol="0" anchor="b"/>
          <a:lstStyle>
            <a:lvl1pPr algn="r">
              <a:defRPr sz="1200"/>
            </a:lvl1pPr>
          </a:lstStyle>
          <a:p>
            <a:fld id="{8526B7C6-B500-4DFE-B995-B49B285D9732}" type="slidenum">
              <a:rPr lang="pl-PL" smtClean="0"/>
              <a:pPr/>
              <a:t>‹#›</a:t>
            </a:fld>
            <a:endParaRPr lang="pl-PL"/>
          </a:p>
        </p:txBody>
      </p:sp>
    </p:spTree>
    <p:extLst>
      <p:ext uri="{BB962C8B-B14F-4D97-AF65-F5344CB8AC3E}">
        <p14:creationId xmlns:p14="http://schemas.microsoft.com/office/powerpoint/2010/main" val="3866487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5/18/2022</a:t>
            </a:fld>
            <a:endParaRPr lang="en-US"/>
          </a:p>
        </p:txBody>
      </p:sp>
      <p:sp>
        <p:nvSpPr>
          <p:cNvPr id="6" name="Holder 6"/>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pPr marL="95885">
                <a:lnSpc>
                  <a:spcPts val="955"/>
                </a:lnSpc>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4F2C7E"/>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5/18/2022</a:t>
            </a:fld>
            <a:endParaRPr lang="en-US"/>
          </a:p>
        </p:txBody>
      </p:sp>
      <p:sp>
        <p:nvSpPr>
          <p:cNvPr id="6" name="Holder 6"/>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pPr marL="95885">
                <a:lnSpc>
                  <a:spcPts val="955"/>
                </a:lnSpc>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4F2C7E"/>
                </a:solidFill>
                <a:latin typeface="Arial"/>
                <a:cs typeface="Arial"/>
              </a:defRPr>
            </a:lvl1pPr>
          </a:lstStyle>
          <a:p>
            <a:endParaRPr/>
          </a:p>
        </p:txBody>
      </p:sp>
      <p:sp>
        <p:nvSpPr>
          <p:cNvPr id="3" name="Holder 3"/>
          <p:cNvSpPr>
            <a:spLocks noGrp="1"/>
          </p:cNvSpPr>
          <p:nvPr>
            <p:ph sz="half" idx="2"/>
          </p:nvPr>
        </p:nvSpPr>
        <p:spPr>
          <a:xfrm>
            <a:off x="721258" y="1972183"/>
            <a:ext cx="2485390" cy="6688455"/>
          </a:xfrm>
          <a:prstGeom prst="rect">
            <a:avLst/>
          </a:prstGeom>
        </p:spPr>
        <p:txBody>
          <a:bodyPr wrap="square" lIns="0" tIns="0" rIns="0" bIns="0">
            <a:spAutoFit/>
          </a:bodyPr>
          <a:lstStyle>
            <a:lvl1pPr>
              <a:defRPr sz="1100" b="0" i="0">
                <a:solidFill>
                  <a:schemeClr val="tx1"/>
                </a:solidFill>
                <a:latin typeface="Arial"/>
                <a:cs typeface="Arial"/>
              </a:defRPr>
            </a:lvl1pPr>
          </a:lstStyle>
          <a:p>
            <a:endParaRPr/>
          </a:p>
        </p:txBody>
      </p:sp>
      <p:sp>
        <p:nvSpPr>
          <p:cNvPr id="4" name="Holder 4"/>
          <p:cNvSpPr>
            <a:spLocks noGrp="1"/>
          </p:cNvSpPr>
          <p:nvPr>
            <p:ph sz="half" idx="3"/>
          </p:nvPr>
        </p:nvSpPr>
        <p:spPr>
          <a:xfrm>
            <a:off x="3556761" y="3389121"/>
            <a:ext cx="2491104" cy="4990465"/>
          </a:xfrm>
          <a:prstGeom prst="rect">
            <a:avLst/>
          </a:prstGeom>
        </p:spPr>
        <p:txBody>
          <a:bodyPr wrap="square" lIns="0" tIns="0" rIns="0" bIns="0">
            <a:spAutoFit/>
          </a:bodyPr>
          <a:lstStyle>
            <a:lvl1pPr>
              <a:defRPr sz="1100" b="0" i="0">
                <a:solidFill>
                  <a:schemeClr val="tx1"/>
                </a:solidFill>
                <a:latin typeface="Arial"/>
                <a:cs typeface="Arial"/>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5/18/2022</a:t>
            </a:fld>
            <a:endParaRPr lang="en-US"/>
          </a:p>
        </p:txBody>
      </p:sp>
      <p:sp>
        <p:nvSpPr>
          <p:cNvPr id="7" name="Holder 7"/>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pPr marL="95885">
                <a:lnSpc>
                  <a:spcPts val="955"/>
                </a:lnSpc>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4F2C7E"/>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5/18/2022</a:t>
            </a:fld>
            <a:endParaRPr lang="en-US"/>
          </a:p>
        </p:txBody>
      </p:sp>
      <p:sp>
        <p:nvSpPr>
          <p:cNvPr id="5" name="Holder 5"/>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pPr marL="95885">
                <a:lnSpc>
                  <a:spcPts val="955"/>
                </a:lnSpc>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5/18/2022</a:t>
            </a:fld>
            <a:endParaRPr lang="en-US"/>
          </a:p>
        </p:txBody>
      </p:sp>
      <p:sp>
        <p:nvSpPr>
          <p:cNvPr id="4" name="Holder 4"/>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pPr marL="95885">
                <a:lnSpc>
                  <a:spcPts val="955"/>
                </a:lnSpc>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21258" y="526160"/>
            <a:ext cx="5415483" cy="953135"/>
          </a:xfrm>
          <a:prstGeom prst="rect">
            <a:avLst/>
          </a:prstGeom>
        </p:spPr>
        <p:txBody>
          <a:bodyPr wrap="square" lIns="0" tIns="0" rIns="0" bIns="0">
            <a:spAutoFit/>
          </a:bodyPr>
          <a:lstStyle>
            <a:lvl1pPr>
              <a:defRPr sz="3200" b="1" i="0">
                <a:solidFill>
                  <a:srgbClr val="4F2C7E"/>
                </a:solidFill>
                <a:latin typeface="Arial"/>
                <a:cs typeface="Arial"/>
              </a:defRPr>
            </a:lvl1pPr>
          </a:lstStyle>
          <a:p>
            <a:endParaRPr/>
          </a:p>
        </p:txBody>
      </p:sp>
      <p:sp>
        <p:nvSpPr>
          <p:cNvPr id="3" name="Holder 3"/>
          <p:cNvSpPr>
            <a:spLocks noGrp="1"/>
          </p:cNvSpPr>
          <p:nvPr>
            <p:ph type="body" idx="1"/>
          </p:nvPr>
        </p:nvSpPr>
        <p:spPr>
          <a:xfrm>
            <a:off x="659561" y="2514219"/>
            <a:ext cx="5644515" cy="59759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5/18/2022</a:t>
            </a:fld>
            <a:endParaRPr lang="en-US"/>
          </a:p>
        </p:txBody>
      </p:sp>
      <p:sp>
        <p:nvSpPr>
          <p:cNvPr id="6" name="Holder 6"/>
          <p:cNvSpPr>
            <a:spLocks noGrp="1"/>
          </p:cNvSpPr>
          <p:nvPr>
            <p:ph type="sldNum" sz="quarter" idx="7"/>
          </p:nvPr>
        </p:nvSpPr>
        <p:spPr>
          <a:xfrm>
            <a:off x="6141973" y="9385807"/>
            <a:ext cx="205104" cy="140334"/>
          </a:xfrm>
          <a:prstGeom prst="rect">
            <a:avLst/>
          </a:prstGeom>
        </p:spPr>
        <p:txBody>
          <a:bodyPr wrap="square" lIns="0" tIns="0" rIns="0" bIns="0">
            <a:spAutoFit/>
          </a:bodyPr>
          <a:lstStyle>
            <a:lvl1pPr>
              <a:defRPr sz="900" b="0" i="0">
                <a:solidFill>
                  <a:srgbClr val="888888"/>
                </a:solidFill>
                <a:latin typeface="Calibri"/>
                <a:cs typeface="Calibri"/>
              </a:defRPr>
            </a:lvl1pPr>
          </a:lstStyle>
          <a:p>
            <a:pPr marL="95885">
              <a:lnSpc>
                <a:spcPts val="955"/>
              </a:lnSpc>
            </a:pPr>
            <a:fld id="{81D60167-4931-47E6-BA6A-407CBD079E47}" type="slidenum">
              <a:rPr dirty="0"/>
              <a:pPr marL="95885">
                <a:lnSpc>
                  <a:spcPts val="955"/>
                </a:lnSpc>
              </a:p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linkedin.com/company/grant-thornton-poland/mycompany/verification/" TargetMode="External"/><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0.png"/><Relationship Id="rId2" Type="http://schemas.openxmlformats.org/officeDocument/2006/relationships/hyperlink" Target="https://www.facebook.com/GrantThorntonPL/" TargetMode="External"/><Relationship Id="rId1" Type="http://schemas.openxmlformats.org/officeDocument/2006/relationships/slideLayout" Target="../slideLayouts/slideLayout2.xml"/><Relationship Id="rId6" Type="http://schemas.openxmlformats.org/officeDocument/2006/relationships/hyperlink" Target="https://www.instagram.com/grant_thornton_polska/" TargetMode="External"/><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hyperlink" Target="https://www.youtube.com/user/GrantThorntonPL" TargetMode="External"/><Relationship Id="rId4" Type="http://schemas.openxmlformats.org/officeDocument/2006/relationships/hyperlink" Target="https://twitter.com/GrantThorntonPL" TargetMode="Externa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663881" y="679739"/>
            <a:ext cx="2665393" cy="502848"/>
          </a:xfrm>
          <a:prstGeom prst="rect">
            <a:avLst/>
          </a:prstGeom>
        </p:spPr>
      </p:pic>
      <p:sp>
        <p:nvSpPr>
          <p:cNvPr id="3" name="object 3"/>
          <p:cNvSpPr txBox="1">
            <a:spLocks noGrp="1"/>
          </p:cNvSpPr>
          <p:nvPr>
            <p:ph type="title"/>
          </p:nvPr>
        </p:nvSpPr>
        <p:spPr>
          <a:xfrm>
            <a:off x="663881" y="2286000"/>
            <a:ext cx="5799633" cy="1028487"/>
          </a:xfrm>
          <a:prstGeom prst="rect">
            <a:avLst/>
          </a:prstGeom>
        </p:spPr>
        <p:txBody>
          <a:bodyPr vert="horz" wrap="square" lIns="0" tIns="12700" rIns="0" bIns="0" rtlCol="0">
            <a:spAutoFit/>
          </a:bodyPr>
          <a:lstStyle/>
          <a:p>
            <a:pPr marL="12700">
              <a:lnSpc>
                <a:spcPct val="100000"/>
              </a:lnSpc>
              <a:spcBef>
                <a:spcPts val="100"/>
              </a:spcBef>
            </a:pPr>
            <a:r>
              <a:rPr lang="en-US" sz="3300" spc="75" dirty="0">
                <a:latin typeface="GT Walsheim Pro Bold" panose="02000503040000020003" pitchFamily="2" charset="-18"/>
                <a:cs typeface="Arial" panose="020B0604020202020204" pitchFamily="34" charset="0"/>
              </a:rPr>
              <a:t>Lifting the state of epidemic and taxation</a:t>
            </a:r>
            <a:endParaRPr lang="pl-PL" sz="3300" dirty="0">
              <a:latin typeface="GT Walsheim Pro Bold" panose="02000503040000020003" pitchFamily="2" charset="-18"/>
              <a:cs typeface="Arial" panose="020B0604020202020204" pitchFamily="34" charset="0"/>
            </a:endParaRPr>
          </a:p>
        </p:txBody>
      </p:sp>
      <p:sp>
        <p:nvSpPr>
          <p:cNvPr id="5" name="Symbol zastępczy numeru slajdu 4">
            <a:extLst>
              <a:ext uri="{FF2B5EF4-FFF2-40B4-BE49-F238E27FC236}">
                <a16:creationId xmlns:a16="http://schemas.microsoft.com/office/drawing/2014/main" id="{43B91B44-2693-43AC-852A-778ABC2B3DC5}"/>
              </a:ext>
            </a:extLst>
          </p:cNvPr>
          <p:cNvSpPr>
            <a:spLocks noGrp="1"/>
          </p:cNvSpPr>
          <p:nvPr>
            <p:ph type="sldNum" sz="quarter" idx="7"/>
          </p:nvPr>
        </p:nvSpPr>
        <p:spPr/>
        <p:txBody>
          <a:bodyPr/>
          <a:lstStyle/>
          <a:p>
            <a:pPr marL="95885">
              <a:lnSpc>
                <a:spcPts val="955"/>
              </a:lnSpc>
            </a:pPr>
            <a:fld id="{81D60167-4931-47E6-BA6A-407CBD079E47}" type="slidenum">
              <a:rPr lang="pl-PL" smtClean="0"/>
              <a:pPr marL="95885">
                <a:lnSpc>
                  <a:spcPts val="955"/>
                </a:lnSpc>
              </a:pPr>
              <a:t>1</a:t>
            </a:fld>
            <a:endParaRPr lang="pl-PL" dirty="0"/>
          </a:p>
        </p:txBody>
      </p:sp>
      <p:sp>
        <p:nvSpPr>
          <p:cNvPr id="4" name="object 4"/>
          <p:cNvSpPr txBox="1"/>
          <p:nvPr/>
        </p:nvSpPr>
        <p:spPr>
          <a:xfrm>
            <a:off x="663881" y="4047361"/>
            <a:ext cx="5330190" cy="289182"/>
          </a:xfrm>
          <a:prstGeom prst="rect">
            <a:avLst/>
          </a:prstGeom>
        </p:spPr>
        <p:txBody>
          <a:bodyPr vert="horz" wrap="square" lIns="0" tIns="12065" rIns="0" bIns="0" rtlCol="0">
            <a:spAutoFit/>
          </a:bodyPr>
          <a:lstStyle/>
          <a:p>
            <a:pPr marL="12700" marR="5080">
              <a:lnSpc>
                <a:spcPct val="100000"/>
              </a:lnSpc>
              <a:spcBef>
                <a:spcPts val="95"/>
              </a:spcBef>
            </a:pPr>
            <a:r>
              <a:rPr lang="en-GB" b="1" spc="60" dirty="0">
                <a:solidFill>
                  <a:srgbClr val="FF7D1E"/>
                </a:solidFill>
                <a:latin typeface="GT Walsheim Pro Bold" panose="02000503040000020003" pitchFamily="2" charset="-18"/>
                <a:cs typeface="Arial" panose="020B0604020202020204" pitchFamily="34" charset="0"/>
              </a:rPr>
              <a:t>What should you know?</a:t>
            </a:r>
            <a:endParaRPr lang="en-GB" sz="1600" b="1" spc="10" dirty="0">
              <a:solidFill>
                <a:srgbClr val="FF7D1E"/>
              </a:solidFill>
              <a:latin typeface="Arial"/>
              <a:cs typeface="Arial"/>
            </a:endParaRPr>
          </a:p>
        </p:txBody>
      </p:sp>
      <p:sp>
        <p:nvSpPr>
          <p:cNvPr id="8" name="pole tekstowe 3">
            <a:extLst>
              <a:ext uri="{FF2B5EF4-FFF2-40B4-BE49-F238E27FC236}">
                <a16:creationId xmlns:a16="http://schemas.microsoft.com/office/drawing/2014/main" id="{7DED81E9-500E-43F7-AC68-4857C969F521}"/>
              </a:ext>
            </a:extLst>
          </p:cNvPr>
          <p:cNvSpPr txBox="1"/>
          <p:nvPr/>
        </p:nvSpPr>
        <p:spPr>
          <a:xfrm>
            <a:off x="663881" y="4580001"/>
            <a:ext cx="3808730" cy="510540"/>
          </a:xfrm>
          <a:prstGeom prst="rect">
            <a:avLst/>
          </a:prstGeom>
          <a:noFill/>
        </p:spPr>
        <p:txBody>
          <a:bodyPr wrap="square" lIns="0" tIns="0" rIns="0" bIns="0" rtlCol="0">
            <a:noAutofit/>
          </a:bodyPr>
          <a:lstStyle/>
          <a:p>
            <a:pPr>
              <a:lnSpc>
                <a:spcPts val="1200"/>
              </a:lnSpc>
              <a:spcAft>
                <a:spcPts val="600"/>
              </a:spcAft>
            </a:pPr>
            <a:r>
              <a:rPr lang="pl-PL" sz="900" kern="1200" dirty="0">
                <a:solidFill>
                  <a:srgbClr val="5B2B82"/>
                </a:solidFill>
                <a:effectLst/>
                <a:latin typeface="GT Walsheim Pro Light" panose="02000503040000020003" pitchFamily="2" charset="-18"/>
                <a:ea typeface="Times New Roman" panose="02020603050405020304" pitchFamily="18" charset="0"/>
                <a:cs typeface="Arial" panose="020B0604020202020204" pitchFamily="34" charset="0"/>
              </a:rPr>
              <a:t>18.05.2022</a:t>
            </a:r>
            <a:endParaRPr lang="pl-PL" sz="900" dirty="0">
              <a:effectLst/>
              <a:latin typeface="GT Walsheim Pro Light" panose="02000503040000020003" pitchFamily="2" charset="-18"/>
              <a:ea typeface="Times New Roman" panose="02020603050405020304" pitchFamily="18" charset="0"/>
              <a:cs typeface="Arial" panose="020B0604020202020204" pitchFamily="34" charset="0"/>
            </a:endParaRPr>
          </a:p>
        </p:txBody>
      </p:sp>
      <p:pic>
        <p:nvPicPr>
          <p:cNvPr id="7" name="Obraz 6" descr="Obraz zawierający osoba&#10;&#10;Opis wygenerowany automatycznie">
            <a:extLst>
              <a:ext uri="{FF2B5EF4-FFF2-40B4-BE49-F238E27FC236}">
                <a16:creationId xmlns:a16="http://schemas.microsoft.com/office/drawing/2014/main" id="{F483B896-907D-41C2-9F86-B58664CB7D4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5657"/>
          <a:stretch/>
        </p:blipFill>
        <p:spPr>
          <a:xfrm>
            <a:off x="0" y="4177285"/>
            <a:ext cx="6858000" cy="572871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2">
            <a:extLst>
              <a:ext uri="{FF2B5EF4-FFF2-40B4-BE49-F238E27FC236}">
                <a16:creationId xmlns:a16="http://schemas.microsoft.com/office/drawing/2014/main" id="{19B6323E-5A8F-4A83-AE75-908F35CEBC68}"/>
              </a:ext>
            </a:extLst>
          </p:cNvPr>
          <p:cNvSpPr/>
          <p:nvPr/>
        </p:nvSpPr>
        <p:spPr>
          <a:xfrm>
            <a:off x="8021" y="0"/>
            <a:ext cx="6858000" cy="990600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F6F4F2"/>
          </a:solidFill>
        </p:spPr>
        <p:txBody>
          <a:bodyPr wrap="square" lIns="0" tIns="0" rIns="0" bIns="0" rtlCol="0" anchor="t"/>
          <a:lstStyle/>
          <a:p>
            <a:endParaRPr lang="pl-PL"/>
          </a:p>
        </p:txBody>
      </p:sp>
      <p:sp>
        <p:nvSpPr>
          <p:cNvPr id="2" name="object 2"/>
          <p:cNvSpPr txBox="1"/>
          <p:nvPr/>
        </p:nvSpPr>
        <p:spPr>
          <a:xfrm>
            <a:off x="746658" y="2150579"/>
            <a:ext cx="5625819" cy="3890168"/>
          </a:xfrm>
          <a:prstGeom prst="rect">
            <a:avLst/>
          </a:prstGeom>
        </p:spPr>
        <p:txBody>
          <a:bodyPr vert="horz" wrap="square" lIns="0" tIns="12065" rIns="0" bIns="0" rtlCol="0">
            <a:spAutoFit/>
          </a:bodyPr>
          <a:lstStyle/>
          <a:p>
            <a:pPr marL="12700">
              <a:lnSpc>
                <a:spcPct val="150000"/>
              </a:lnSpc>
            </a:pPr>
            <a:r>
              <a:rPr lang="en-GB" sz="1400" spc="5" dirty="0">
                <a:latin typeface="GT Walsheim Pro Light" panose="02000503040000020003" pitchFamily="2" charset="-18"/>
                <a:cs typeface="Arial"/>
              </a:rPr>
              <a:t>As of 16 May 2022, the state of epidemic, which had been in place since 20 March 2020, has been transformed into a state of epidemic emergency.  As a result, some reliefs and preferences introduced by the epidemic shields will expire. Others will remain in force until the end of the current year or will depend on the lifting of the state of epidemic emergency in Poland.  </a:t>
            </a:r>
          </a:p>
          <a:p>
            <a:pPr marL="12700">
              <a:lnSpc>
                <a:spcPct val="150000"/>
              </a:lnSpc>
            </a:pPr>
            <a:endParaRPr lang="en-GB" sz="1400" spc="5" dirty="0">
              <a:latin typeface="GT Walsheim Pro Light" panose="02000503040000020003" pitchFamily="2" charset="-18"/>
              <a:cs typeface="Arial"/>
            </a:endParaRPr>
          </a:p>
          <a:p>
            <a:pPr marL="12700">
              <a:lnSpc>
                <a:spcPct val="150000"/>
              </a:lnSpc>
            </a:pPr>
            <a:r>
              <a:rPr lang="en-GB" sz="1400" spc="5" dirty="0">
                <a:latin typeface="GT Walsheim Pro Light" panose="02000503040000020003" pitchFamily="2" charset="-18"/>
                <a:cs typeface="Arial"/>
              </a:rPr>
              <a:t>Below we present the impact of the lifting of the state of epidemic on the introduced reliefs, settlement of tax liabilities and tax reporting obligations. </a:t>
            </a:r>
          </a:p>
          <a:p>
            <a:pPr marL="12700">
              <a:lnSpc>
                <a:spcPct val="150000"/>
              </a:lnSpc>
            </a:pPr>
            <a:endParaRPr lang="en-GB" sz="1400" spc="5" dirty="0">
              <a:latin typeface="GT Walsheim Pro Light" panose="02000503040000020003" pitchFamily="2" charset="-18"/>
              <a:cs typeface="Arial"/>
            </a:endParaRPr>
          </a:p>
          <a:p>
            <a:pPr marL="12700" algn="r">
              <a:lnSpc>
                <a:spcPct val="150000"/>
              </a:lnSpc>
            </a:pPr>
            <a:r>
              <a:rPr lang="en-GB" sz="1400" spc="5" dirty="0">
                <a:latin typeface="GT Walsheim Pro Light" panose="02000503040000020003" pitchFamily="2" charset="-18"/>
                <a:cs typeface="Arial"/>
              </a:rPr>
              <a:t>Sincerely</a:t>
            </a:r>
            <a:endParaRPr lang="en-GB" spc="5" dirty="0">
              <a:latin typeface="GT Walsheim Pro Light" panose="02000503040000020003" pitchFamily="2" charset="-18"/>
              <a:cs typeface="Arial"/>
            </a:endParaRPr>
          </a:p>
        </p:txBody>
      </p:sp>
      <p:sp>
        <p:nvSpPr>
          <p:cNvPr id="3" name="object 3"/>
          <p:cNvSpPr txBox="1">
            <a:spLocks noGrp="1"/>
          </p:cNvSpPr>
          <p:nvPr>
            <p:ph type="title"/>
          </p:nvPr>
        </p:nvSpPr>
        <p:spPr>
          <a:xfrm>
            <a:off x="721258" y="822656"/>
            <a:ext cx="5625819" cy="505267"/>
          </a:xfrm>
          <a:prstGeom prst="rect">
            <a:avLst/>
          </a:prstGeom>
        </p:spPr>
        <p:txBody>
          <a:bodyPr vert="horz" wrap="square" lIns="0" tIns="12700" rIns="0" bIns="0" rtlCol="0">
            <a:spAutoFit/>
          </a:bodyPr>
          <a:lstStyle/>
          <a:p>
            <a:pPr marL="12700">
              <a:lnSpc>
                <a:spcPct val="100000"/>
              </a:lnSpc>
              <a:spcBef>
                <a:spcPts val="100"/>
              </a:spcBef>
            </a:pPr>
            <a:r>
              <a:rPr lang="en-GB" i="1" spc="-25" dirty="0">
                <a:latin typeface="GT Walsheim Pro Bold" panose="02000503040000020003" pitchFamily="2" charset="-18"/>
                <a:cs typeface="Arial" panose="020B0604020202020204" pitchFamily="34" charset="0"/>
              </a:rPr>
              <a:t>Dear Sirs, </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95885">
              <a:lnSpc>
                <a:spcPts val="955"/>
              </a:lnSpc>
            </a:pPr>
            <a:fld id="{81D60167-4931-47E6-BA6A-407CBD079E47}" type="slidenum">
              <a:rPr dirty="0"/>
              <a:pPr marL="95885">
                <a:lnSpc>
                  <a:spcPts val="955"/>
                </a:lnSpc>
              </a:pPr>
              <a:t>2</a:t>
            </a:fld>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04683" y="1830688"/>
            <a:ext cx="5527142" cy="646780"/>
          </a:xfrm>
          <a:prstGeom prst="rect">
            <a:avLst/>
          </a:prstGeom>
        </p:spPr>
        <p:txBody>
          <a:bodyPr vert="horz" wrap="square" lIns="0" tIns="12700" rIns="0" bIns="0" rtlCol="0">
            <a:spAutoFit/>
          </a:bodyPr>
          <a:lstStyle/>
          <a:p>
            <a:pPr marL="12700" marR="5080">
              <a:lnSpc>
                <a:spcPct val="120000"/>
              </a:lnSpc>
              <a:spcBef>
                <a:spcPts val="100"/>
              </a:spcBef>
            </a:pPr>
            <a:r>
              <a:rPr lang="en-US" spc="-30" dirty="0">
                <a:solidFill>
                  <a:srgbClr val="7030A0"/>
                </a:solidFill>
                <a:latin typeface="GT Walsheim Pro Light" panose="02000503040000020003" pitchFamily="2" charset="-18"/>
                <a:cs typeface="Arial"/>
              </a:rPr>
              <a:t>Excise duty - Register of entities collecting products containing ethyl alcohol</a:t>
            </a:r>
            <a:endParaRPr lang="pl-PL" spc="-30" dirty="0">
              <a:latin typeface="GT Walsheim Pro Light" panose="02000503040000020003" pitchFamily="2" charset="-18"/>
              <a:cs typeface="Arial"/>
            </a:endParaRPr>
          </a:p>
        </p:txBody>
      </p:sp>
      <p:sp>
        <p:nvSpPr>
          <p:cNvPr id="3" name="object 3"/>
          <p:cNvSpPr txBox="1"/>
          <p:nvPr/>
        </p:nvSpPr>
        <p:spPr>
          <a:xfrm>
            <a:off x="3641918" y="3116580"/>
            <a:ext cx="2494824" cy="197298"/>
          </a:xfrm>
          <a:prstGeom prst="rect">
            <a:avLst/>
          </a:prstGeom>
        </p:spPr>
        <p:txBody>
          <a:bodyPr vert="horz" wrap="square" lIns="0" tIns="12700" rIns="0" bIns="0" rtlCol="0">
            <a:spAutoFit/>
          </a:bodyPr>
          <a:lstStyle/>
          <a:p>
            <a:pPr marL="12700" marR="17780">
              <a:lnSpc>
                <a:spcPct val="120000"/>
              </a:lnSpc>
              <a:spcBef>
                <a:spcPts val="100"/>
              </a:spcBef>
            </a:pPr>
            <a:endParaRPr sz="1100" dirty="0">
              <a:latin typeface="Arial"/>
              <a:cs typeface="Arial"/>
            </a:endParaRPr>
          </a:p>
        </p:txBody>
      </p:sp>
      <p:sp>
        <p:nvSpPr>
          <p:cNvPr id="4" name="object 4"/>
          <p:cNvSpPr txBox="1">
            <a:spLocks noGrp="1"/>
          </p:cNvSpPr>
          <p:nvPr>
            <p:ph type="title"/>
          </p:nvPr>
        </p:nvSpPr>
        <p:spPr>
          <a:xfrm>
            <a:off x="704683" y="823792"/>
            <a:ext cx="5625819" cy="528350"/>
          </a:xfrm>
          <a:prstGeom prst="rect">
            <a:avLst/>
          </a:prstGeom>
        </p:spPr>
        <p:txBody>
          <a:bodyPr vert="horz" wrap="square" lIns="0" tIns="67945" rIns="0" bIns="0" rtlCol="0">
            <a:spAutoFit/>
          </a:bodyPr>
          <a:lstStyle/>
          <a:p>
            <a:pPr marL="12700" marR="5080">
              <a:lnSpc>
                <a:spcPts val="3460"/>
              </a:lnSpc>
              <a:spcBef>
                <a:spcPts val="535"/>
              </a:spcBef>
            </a:pPr>
            <a:r>
              <a:rPr lang="en-US" kern="1200" spc="60" dirty="0">
                <a:solidFill>
                  <a:srgbClr val="FF7D1E"/>
                </a:solidFill>
                <a:latin typeface="GT Walsheim Pro Bold" panose="02000503040000020003" pitchFamily="2" charset="-18"/>
                <a:ea typeface="+mn-ea"/>
                <a:cs typeface="Arial" panose="020B0604020202020204" pitchFamily="34" charset="0"/>
              </a:rPr>
              <a:t>As of 16 May 2022:</a:t>
            </a:r>
            <a:endParaRPr kern="1200" spc="60" dirty="0">
              <a:solidFill>
                <a:srgbClr val="FF7D1E"/>
              </a:solidFill>
              <a:latin typeface="GT Walsheim Pro Bold" panose="02000503040000020003" pitchFamily="2" charset="-18"/>
              <a:ea typeface="+mn-ea"/>
              <a:cs typeface="Arial" panose="020B0604020202020204" pitchFamily="34" charset="0"/>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95885">
              <a:lnSpc>
                <a:spcPts val="955"/>
              </a:lnSpc>
            </a:pPr>
            <a:fld id="{81D60167-4931-47E6-BA6A-407CBD079E47}" type="slidenum">
              <a:rPr dirty="0"/>
              <a:pPr marL="95885">
                <a:lnSpc>
                  <a:spcPts val="955"/>
                </a:lnSpc>
              </a:pPr>
              <a:t>3</a:t>
            </a:fld>
            <a:endParaRPr dirty="0"/>
          </a:p>
        </p:txBody>
      </p:sp>
      <p:sp>
        <p:nvSpPr>
          <p:cNvPr id="7" name="object 2">
            <a:extLst>
              <a:ext uri="{FF2B5EF4-FFF2-40B4-BE49-F238E27FC236}">
                <a16:creationId xmlns:a16="http://schemas.microsoft.com/office/drawing/2014/main" id="{739093C7-648D-4B13-976D-4D3BEE81754E}"/>
              </a:ext>
            </a:extLst>
          </p:cNvPr>
          <p:cNvSpPr txBox="1"/>
          <p:nvPr/>
        </p:nvSpPr>
        <p:spPr>
          <a:xfrm>
            <a:off x="704683" y="2993105"/>
            <a:ext cx="5527142" cy="1861022"/>
          </a:xfrm>
          <a:prstGeom prst="rect">
            <a:avLst/>
          </a:prstGeom>
        </p:spPr>
        <p:txBody>
          <a:bodyPr vert="horz" wrap="square" lIns="0" tIns="12700" rIns="0" bIns="0" rtlCol="0">
            <a:spAutoFit/>
          </a:bodyPr>
          <a:lstStyle/>
          <a:p>
            <a:pPr marL="298450" marR="5080" indent="-285750">
              <a:lnSpc>
                <a:spcPct val="120000"/>
              </a:lnSpc>
              <a:spcBef>
                <a:spcPts val="100"/>
              </a:spcBef>
              <a:buFont typeface="Arial" panose="020B0604020202020204" pitchFamily="34" charset="0"/>
              <a:buChar char="•"/>
            </a:pPr>
            <a:r>
              <a:rPr lang="en-GB" sz="1400" spc="-30" dirty="0">
                <a:latin typeface="GT Walsheim Pro Light" panose="02000503040000020003" pitchFamily="2" charset="-18"/>
                <a:cs typeface="Arial"/>
              </a:rPr>
              <a:t>entities selling on the national territory products, irrespective of CN code, containing ethyl alcohol of an actual alcoholic strength by volume exceeding 50% denatured with:</a:t>
            </a:r>
          </a:p>
          <a:p>
            <a:pPr marL="755650" marR="5080" lvl="1" indent="-285750">
              <a:lnSpc>
                <a:spcPct val="120000"/>
              </a:lnSpc>
              <a:spcBef>
                <a:spcPts val="100"/>
              </a:spcBef>
              <a:buFont typeface="Arial" panose="020B0604020202020204" pitchFamily="34" charset="0"/>
              <a:buChar char="•"/>
            </a:pPr>
            <a:r>
              <a:rPr lang="en-GB" sz="1400" spc="-30" dirty="0">
                <a:latin typeface="GT Walsheim Pro Light" panose="02000503040000020003" pitchFamily="2" charset="-18"/>
                <a:cs typeface="Arial"/>
              </a:rPr>
              <a:t>a mixture of isopropyl alcohol (propan-2-ol) and </a:t>
            </a:r>
            <a:r>
              <a:rPr lang="en-GB" sz="1400" spc="-30" dirty="0" err="1">
                <a:latin typeface="GT Walsheim Pro Light" panose="02000503040000020003" pitchFamily="2" charset="-18"/>
                <a:cs typeface="Arial"/>
              </a:rPr>
              <a:t>denatonium</a:t>
            </a:r>
            <a:r>
              <a:rPr lang="en-GB" sz="1400" spc="-30" dirty="0">
                <a:latin typeface="GT Walsheim Pro Light" panose="02000503040000020003" pitchFamily="2" charset="-18"/>
                <a:cs typeface="Arial"/>
              </a:rPr>
              <a:t> benzoate, or</a:t>
            </a:r>
          </a:p>
          <a:p>
            <a:pPr marL="755650" marR="5080" lvl="1" indent="-285750">
              <a:lnSpc>
                <a:spcPct val="120000"/>
              </a:lnSpc>
              <a:spcBef>
                <a:spcPts val="100"/>
              </a:spcBef>
              <a:buFont typeface="Arial" panose="020B0604020202020204" pitchFamily="34" charset="0"/>
              <a:buChar char="•"/>
            </a:pPr>
            <a:r>
              <a:rPr lang="en-GB" sz="1400" spc="-30" dirty="0">
                <a:latin typeface="GT Walsheim Pro Light" panose="02000503040000020003" pitchFamily="2" charset="-18"/>
                <a:cs typeface="Arial"/>
              </a:rPr>
              <a:t>a mixture of </a:t>
            </a:r>
            <a:r>
              <a:rPr lang="en-GB" sz="1400" spc="-30" dirty="0" err="1">
                <a:latin typeface="GT Walsheim Pro Light" panose="02000503040000020003" pitchFamily="2" charset="-18"/>
                <a:cs typeface="Arial"/>
              </a:rPr>
              <a:t>tert</a:t>
            </a:r>
            <a:r>
              <a:rPr lang="en-GB" sz="1400" spc="-30" dirty="0">
                <a:latin typeface="GT Walsheim Pro Light" panose="02000503040000020003" pitchFamily="2" charset="-18"/>
                <a:cs typeface="Arial"/>
              </a:rPr>
              <a:t>-butyl alcohol and </a:t>
            </a:r>
            <a:r>
              <a:rPr lang="en-GB" sz="1400" spc="-30" dirty="0" err="1">
                <a:latin typeface="GT Walsheim Pro Light" panose="02000503040000020003" pitchFamily="2" charset="-18"/>
                <a:cs typeface="Arial"/>
              </a:rPr>
              <a:t>denatonium</a:t>
            </a:r>
            <a:r>
              <a:rPr lang="en-GB" sz="1400" spc="-30" dirty="0">
                <a:latin typeface="GT Walsheim Pro Light" panose="02000503040000020003" pitchFamily="2" charset="-18"/>
                <a:cs typeface="Arial"/>
              </a:rPr>
              <a:t> benzoate, or</a:t>
            </a:r>
          </a:p>
          <a:p>
            <a:pPr marL="755650" marR="5080" lvl="1" indent="-285750">
              <a:lnSpc>
                <a:spcPct val="120000"/>
              </a:lnSpc>
              <a:spcBef>
                <a:spcPts val="100"/>
              </a:spcBef>
              <a:buFont typeface="Arial" panose="020B0604020202020204" pitchFamily="34" charset="0"/>
              <a:buChar char="•"/>
            </a:pPr>
            <a:r>
              <a:rPr lang="en-GB" sz="1400" spc="-30" dirty="0" err="1">
                <a:latin typeface="GT Walsheim Pro Light" panose="02000503040000020003" pitchFamily="2" charset="-18"/>
                <a:cs typeface="Arial"/>
              </a:rPr>
              <a:t>sopropyl</a:t>
            </a:r>
            <a:r>
              <a:rPr lang="en-GB" sz="1400" spc="-30" dirty="0">
                <a:latin typeface="GT Walsheim Pro Light" panose="02000503040000020003" pitchFamily="2" charset="-18"/>
                <a:cs typeface="Arial"/>
              </a:rPr>
              <a:t> alcohol</a:t>
            </a:r>
          </a:p>
        </p:txBody>
      </p:sp>
      <p:pic>
        <p:nvPicPr>
          <p:cNvPr id="9" name="Obraz 8" descr="Obraz zawierający tekst, komputer, biurko&#10;&#10;Opis wygenerowany automatycznie">
            <a:extLst>
              <a:ext uri="{FF2B5EF4-FFF2-40B4-BE49-F238E27FC236}">
                <a16:creationId xmlns:a16="http://schemas.microsoft.com/office/drawing/2014/main" id="{0F4BFE3A-F2BE-4E70-BFCF-81D948F89CC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37156"/>
          <a:stretch/>
        </p:blipFill>
        <p:spPr>
          <a:xfrm>
            <a:off x="626175" y="5859066"/>
            <a:ext cx="2707741" cy="2254884"/>
          </a:xfrm>
          <a:prstGeom prst="rect">
            <a:avLst/>
          </a:prstGeom>
        </p:spPr>
      </p:pic>
      <p:sp>
        <p:nvSpPr>
          <p:cNvPr id="10" name="object 2">
            <a:extLst>
              <a:ext uri="{FF2B5EF4-FFF2-40B4-BE49-F238E27FC236}">
                <a16:creationId xmlns:a16="http://schemas.microsoft.com/office/drawing/2014/main" id="{3176B66F-72FA-4F68-8AB3-5B58E8B020A7}"/>
              </a:ext>
            </a:extLst>
          </p:cNvPr>
          <p:cNvSpPr txBox="1"/>
          <p:nvPr/>
        </p:nvSpPr>
        <p:spPr>
          <a:xfrm>
            <a:off x="3681176" y="5859066"/>
            <a:ext cx="2550649" cy="1564018"/>
          </a:xfrm>
          <a:prstGeom prst="rect">
            <a:avLst/>
          </a:prstGeom>
        </p:spPr>
        <p:txBody>
          <a:bodyPr vert="horz" wrap="square" lIns="0" tIns="12700" rIns="0" bIns="0" rtlCol="0">
            <a:spAutoFit/>
          </a:bodyPr>
          <a:lstStyle/>
          <a:p>
            <a:pPr marL="12700" marR="5080">
              <a:lnSpc>
                <a:spcPct val="120000"/>
              </a:lnSpc>
              <a:spcBef>
                <a:spcPts val="100"/>
              </a:spcBef>
            </a:pPr>
            <a:r>
              <a:rPr lang="en-GB" sz="1400" spc="-30" dirty="0">
                <a:latin typeface="GT Walsheim Pro Light" panose="02000503040000020003" pitchFamily="2" charset="-18"/>
                <a:cs typeface="Arial"/>
              </a:rPr>
              <a:t>must keep a register of entities collecting those products sold in individual packages of more than 1.5 litres or in a total quantity sold of more than 10 litres at a time. </a:t>
            </a:r>
          </a:p>
        </p:txBody>
      </p:sp>
    </p:spTree>
    <p:extLst>
      <p:ext uri="{BB962C8B-B14F-4D97-AF65-F5344CB8AC3E}">
        <p14:creationId xmlns:p14="http://schemas.microsoft.com/office/powerpoint/2010/main" val="1483391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8">
            <a:extLst>
              <a:ext uri="{FF2B5EF4-FFF2-40B4-BE49-F238E27FC236}">
                <a16:creationId xmlns:a16="http://schemas.microsoft.com/office/drawing/2014/main" id="{8D6C74E3-7DDF-4AF5-A415-56A4D993AF45}"/>
              </a:ext>
            </a:extLst>
          </p:cNvPr>
          <p:cNvSpPr>
            <a:spLocks noGrp="1"/>
          </p:cNvSpPr>
          <p:nvPr>
            <p:ph type="title"/>
          </p:nvPr>
        </p:nvSpPr>
        <p:spPr>
          <a:xfrm>
            <a:off x="609600" y="904557"/>
            <a:ext cx="5943599" cy="984885"/>
          </a:xfrm>
        </p:spPr>
        <p:txBody>
          <a:bodyPr/>
          <a:lstStyle/>
          <a:p>
            <a:r>
              <a:rPr lang="en-US" kern="1200" spc="60" dirty="0">
                <a:solidFill>
                  <a:srgbClr val="FF7D1E"/>
                </a:solidFill>
                <a:latin typeface="GT Walsheim Pro Bold" panose="02000503040000020003" pitchFamily="2" charset="-18"/>
                <a:ea typeface="+mn-ea"/>
                <a:cs typeface="Arial" panose="020B0604020202020204" pitchFamily="34" charset="0"/>
              </a:rPr>
              <a:t>As of 1</a:t>
            </a:r>
            <a:r>
              <a:rPr lang="pl-PL" kern="1200" spc="60" dirty="0">
                <a:solidFill>
                  <a:srgbClr val="FF7D1E"/>
                </a:solidFill>
                <a:latin typeface="GT Walsheim Pro Bold" panose="02000503040000020003" pitchFamily="2" charset="-18"/>
                <a:ea typeface="+mn-ea"/>
                <a:cs typeface="Arial" panose="020B0604020202020204" pitchFamily="34" charset="0"/>
              </a:rPr>
              <a:t> </a:t>
            </a:r>
            <a:r>
              <a:rPr lang="en-US" kern="1200" spc="60" dirty="0">
                <a:solidFill>
                  <a:srgbClr val="FF7D1E"/>
                </a:solidFill>
                <a:latin typeface="GT Walsheim Pro Bold" panose="02000503040000020003" pitchFamily="2" charset="-18"/>
                <a:cs typeface="Arial" panose="020B0604020202020204" pitchFamily="34" charset="0"/>
              </a:rPr>
              <a:t>June </a:t>
            </a:r>
            <a:r>
              <a:rPr lang="en-US" kern="1200" spc="60" dirty="0">
                <a:solidFill>
                  <a:srgbClr val="FF7D1E"/>
                </a:solidFill>
                <a:latin typeface="GT Walsheim Pro Bold" panose="02000503040000020003" pitchFamily="2" charset="-18"/>
                <a:ea typeface="+mn-ea"/>
                <a:cs typeface="Arial" panose="020B0604020202020204" pitchFamily="34" charset="0"/>
              </a:rPr>
              <a:t>2022, the following will no longer apply:</a:t>
            </a:r>
            <a:endParaRPr lang="pl-PL" kern="1200" spc="60" dirty="0">
              <a:solidFill>
                <a:srgbClr val="FF7D1E"/>
              </a:solidFill>
              <a:latin typeface="GT Walsheim Pro Bold" panose="02000503040000020003" pitchFamily="2" charset="-18"/>
              <a:ea typeface="+mn-ea"/>
              <a:cs typeface="Arial" panose="020B0604020202020204" pitchFamily="34" charset="0"/>
            </a:endParaRPr>
          </a:p>
        </p:txBody>
      </p:sp>
      <p:graphicFrame>
        <p:nvGraphicFramePr>
          <p:cNvPr id="13" name="Tabela 12">
            <a:extLst>
              <a:ext uri="{FF2B5EF4-FFF2-40B4-BE49-F238E27FC236}">
                <a16:creationId xmlns:a16="http://schemas.microsoft.com/office/drawing/2014/main" id="{DA382D6F-85FA-474D-BB56-E69C6C04EFE5}"/>
              </a:ext>
            </a:extLst>
          </p:cNvPr>
          <p:cNvGraphicFramePr>
            <a:graphicFrameLocks noGrp="1"/>
          </p:cNvGraphicFramePr>
          <p:nvPr>
            <p:extLst>
              <p:ext uri="{D42A27DB-BD31-4B8C-83A1-F6EECF244321}">
                <p14:modId xmlns:p14="http://schemas.microsoft.com/office/powerpoint/2010/main" val="3564693882"/>
              </p:ext>
            </p:extLst>
          </p:nvPr>
        </p:nvGraphicFramePr>
        <p:xfrm>
          <a:off x="609600" y="2968943"/>
          <a:ext cx="5943599" cy="6032500"/>
        </p:xfrm>
        <a:graphic>
          <a:graphicData uri="http://schemas.openxmlformats.org/drawingml/2006/table">
            <a:tbl>
              <a:tblPr firstRow="1" bandRow="1">
                <a:tableStyleId>{2D5ABB26-0587-4C30-8999-92F81FD0307C}</a:tableStyleId>
              </a:tblPr>
              <a:tblGrid>
                <a:gridCol w="1407693">
                  <a:extLst>
                    <a:ext uri="{9D8B030D-6E8A-4147-A177-3AD203B41FA5}">
                      <a16:colId xmlns:a16="http://schemas.microsoft.com/office/drawing/2014/main" val="2447680004"/>
                    </a:ext>
                  </a:extLst>
                </a:gridCol>
                <a:gridCol w="4535906">
                  <a:extLst>
                    <a:ext uri="{9D8B030D-6E8A-4147-A177-3AD203B41FA5}">
                      <a16:colId xmlns:a16="http://schemas.microsoft.com/office/drawing/2014/main" val="2910909754"/>
                    </a:ext>
                  </a:extLst>
                </a:gridCol>
              </a:tblGrid>
              <a:tr h="992218">
                <a:tc>
                  <a:txBody>
                    <a:bodyPr/>
                    <a:lstStyle/>
                    <a:p>
                      <a:pPr algn="ctr">
                        <a:lnSpc>
                          <a:spcPct val="100000"/>
                        </a:lnSpc>
                        <a:spcBef>
                          <a:spcPts val="40"/>
                        </a:spcBef>
                      </a:pPr>
                      <a:r>
                        <a:rPr lang="en-US" sz="1100" dirty="0">
                          <a:solidFill>
                            <a:schemeClr val="bg1"/>
                          </a:solidFill>
                          <a:latin typeface="GT Walsheim Pro Light" panose="02000503040000020003" pitchFamily="2" charset="-18"/>
                          <a:cs typeface="Times New Roman"/>
                        </a:rPr>
                        <a:t>TAX ON REVENUE FROM BUILDINGS</a:t>
                      </a:r>
                      <a:endParaRPr sz="1100" spc="-80" baseline="0" dirty="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a:solidFill>
                        <a:srgbClr val="FFFFFF"/>
                      </a:solidFill>
                      <a:prstDash val="solid"/>
                    </a:lnB>
                    <a:solidFill>
                      <a:srgbClr val="725799"/>
                    </a:solidFill>
                  </a:tcPr>
                </a:tc>
                <a:tc>
                  <a:txBody>
                    <a:bodyPr/>
                    <a:lstStyle/>
                    <a:p>
                      <a:pPr algn="l">
                        <a:lnSpc>
                          <a:spcPct val="100000"/>
                        </a:lnSpc>
                        <a:spcBef>
                          <a:spcPts val="650"/>
                        </a:spcBef>
                      </a:pPr>
                      <a:r>
                        <a:rPr lang="en-US" sz="1200" kern="1200" spc="-30" dirty="0">
                          <a:solidFill>
                            <a:srgbClr val="7030A0"/>
                          </a:solidFill>
                          <a:latin typeface="GT Walsheim Pro Light" panose="02000503040000020003" pitchFamily="2" charset="-18"/>
                          <a:ea typeface="+mn-ea"/>
                          <a:cs typeface="Arial"/>
                        </a:rPr>
                        <a:t>Tax exemption on revenue from buildings</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VL PGothic"/>
                        </a:rPr>
                        <a:t>revenues taxed pursuant to Article 24b of the Corporate Income Tax Act (Article 30g of the Personal Income Tax Act) </a:t>
                      </a:r>
                      <a:r>
                        <a:rPr lang="pl-PL" sz="1100" spc="-50" dirty="0">
                          <a:latin typeface="GT Walsheim Pro Light" panose="02000503040000020003" pitchFamily="2" charset="-18"/>
                          <a:cs typeface="VL PGothic"/>
                        </a:rPr>
                        <a:t>we</a:t>
                      </a:r>
                      <a:r>
                        <a:rPr lang="en-US" sz="1100" spc="-50" dirty="0">
                          <a:latin typeface="GT Walsheim Pro Light" panose="02000503040000020003" pitchFamily="2" charset="-18"/>
                          <a:cs typeface="VL PGothic"/>
                        </a:rPr>
                        <a:t>re exempted</a:t>
                      </a:r>
                      <a:r>
                        <a:rPr lang="pl-PL" sz="1100" spc="-50" dirty="0">
                          <a:latin typeface="GT Walsheim Pro Light" panose="02000503040000020003" pitchFamily="2" charset="-18"/>
                          <a:cs typeface="VL PGothic"/>
                        </a:rPr>
                        <a:t>,</a:t>
                      </a: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VL PGothic"/>
                        </a:rPr>
                        <a:t>taxpayers of tax on revenue from buildings are owners of commercial real estate, which is leased, rented or let for use pursuant to another agreement of similar nature, whose value amounts to minimum PLN 10 million.</a:t>
                      </a:r>
                      <a:r>
                        <a:rPr lang="pl-PL" sz="1100" spc="-50" dirty="0">
                          <a:latin typeface="GT Walsheim Pro Light" panose="02000503040000020003" pitchFamily="2" charset="-18"/>
                          <a:cs typeface="VL PGothic"/>
                        </a:rPr>
                        <a:t> </a:t>
                      </a: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299095521"/>
                  </a:ext>
                </a:extLst>
              </a:tr>
              <a:tr h="837925">
                <a:tc>
                  <a:txBody>
                    <a:bodyPr/>
                    <a:lstStyle/>
                    <a:p>
                      <a:pPr algn="ctr">
                        <a:lnSpc>
                          <a:spcPct val="100000"/>
                        </a:lnSpc>
                        <a:spcBef>
                          <a:spcPts val="40"/>
                        </a:spcBef>
                      </a:pPr>
                      <a:r>
                        <a:rPr lang="pl-PL" sz="1100" dirty="0">
                          <a:solidFill>
                            <a:schemeClr val="bg1"/>
                          </a:solidFill>
                          <a:latin typeface="GT Walsheim Pro Light" panose="02000503040000020003" pitchFamily="2" charset="-18"/>
                          <a:cs typeface="Times New Roman"/>
                        </a:rPr>
                        <a:t>IP BOX</a:t>
                      </a:r>
                      <a:endParaRPr sz="1100" dirty="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a:solidFill>
                        <a:srgbClr val="FFFFFF"/>
                      </a:solidFill>
                      <a:prstDash val="soli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algn="l">
                        <a:lnSpc>
                          <a:spcPct val="100000"/>
                        </a:lnSpc>
                        <a:spcBef>
                          <a:spcPts val="650"/>
                        </a:spcBef>
                      </a:pPr>
                      <a:r>
                        <a:rPr lang="en-US" sz="1200" kern="1200" spc="-30" dirty="0">
                          <a:solidFill>
                            <a:srgbClr val="7030A0"/>
                          </a:solidFill>
                          <a:latin typeface="GT Walsheim Pro Light" panose="02000503040000020003" pitchFamily="2" charset="-18"/>
                          <a:ea typeface="+mn-ea"/>
                          <a:cs typeface="Arial"/>
                        </a:rPr>
                        <a:t>Possibility of applying a 5% CIT rate to income from qualified intellectual property rights used to counteract COVID-19 when calculating the prepayment</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VL PGothic"/>
                        </a:rPr>
                        <a:t>taxpayers referred to in Article 24d of the CIT Act, who obtain income from qualified intellectual property rights used to counteract COVID-19, could apply the rate of 5% when calculating prepayments for income tax.</a:t>
                      </a:r>
                      <a:endParaRPr lang="pl-PL" sz="1100" spc="-50" dirty="0">
                        <a:latin typeface="GT Walsheim Pro Light" panose="02000503040000020003" pitchFamily="2" charset="-18"/>
                        <a:cs typeface="VL PGothic"/>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289981544"/>
                  </a:ext>
                </a:extLst>
              </a:tr>
              <a:tr h="693436">
                <a:tc>
                  <a:txBody>
                    <a:bodyPr/>
                    <a:lstStyle/>
                    <a:p>
                      <a:pPr algn="ctr">
                        <a:lnSpc>
                          <a:spcPct val="100000"/>
                        </a:lnSpc>
                      </a:pPr>
                      <a:r>
                        <a:rPr lang="pl-PL" sz="1100" spc="-75" dirty="0" err="1">
                          <a:solidFill>
                            <a:schemeClr val="bg1"/>
                          </a:solidFill>
                          <a:latin typeface="GT Walsheim Pro Light" panose="02000503040000020003" pitchFamily="2" charset="-18"/>
                          <a:ea typeface="+mn-ea"/>
                          <a:cs typeface="VL PGothic"/>
                        </a:rPr>
                        <a:t>R&amp;D</a:t>
                      </a:r>
                      <a:r>
                        <a:rPr lang="pl-PL" sz="1100" spc="-75" dirty="0">
                          <a:solidFill>
                            <a:schemeClr val="bg1"/>
                          </a:solidFill>
                          <a:latin typeface="GT Walsheim Pro Light" panose="02000503040000020003" pitchFamily="2" charset="-18"/>
                          <a:ea typeface="+mn-ea"/>
                          <a:cs typeface="VL PGothic"/>
                        </a:rPr>
                        <a:t> RELIEF</a:t>
                      </a:r>
                      <a:endParaRPr sz="1100" spc="-75" dirty="0">
                        <a:solidFill>
                          <a:schemeClr val="bg1"/>
                        </a:solidFill>
                        <a:latin typeface="GT Walsheim Pro Light" panose="02000503040000020003" pitchFamily="2" charset="-18"/>
                        <a:ea typeface="+mn-ea"/>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algn="l">
                        <a:lnSpc>
                          <a:spcPct val="100000"/>
                        </a:lnSpc>
                        <a:spcBef>
                          <a:spcPts val="240"/>
                        </a:spcBef>
                      </a:pPr>
                      <a:r>
                        <a:rPr lang="en-US" sz="1200" kern="1200" spc="-30" dirty="0">
                          <a:solidFill>
                            <a:srgbClr val="7030A0"/>
                          </a:solidFill>
                          <a:latin typeface="GT Walsheim Pro Light" panose="02000503040000020003" pitchFamily="2" charset="-18"/>
                          <a:ea typeface="+mn-ea"/>
                          <a:cs typeface="Arial"/>
                        </a:rPr>
                        <a:t>Possibility of deducting from income, which is the basis for calculating prepayments to CIT, eligible R&amp;D costs incurred for the purpose of developing products necessary to counteract COVID-19</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240"/>
                        </a:spcBef>
                        <a:buFont typeface="Arial" panose="020B0604020202020204" pitchFamily="34" charset="0"/>
                        <a:buChar char="•"/>
                      </a:pPr>
                      <a:r>
                        <a:rPr lang="pl-PL" sz="1100" dirty="0">
                          <a:latin typeface="GT Walsheim Pro Light" panose="02000503040000020003" pitchFamily="2" charset="-18"/>
                          <a:cs typeface="VL PGothic"/>
                        </a:rPr>
                        <a:t>t</a:t>
                      </a:r>
                      <a:r>
                        <a:rPr lang="en-US" sz="1100" dirty="0">
                          <a:latin typeface="GT Walsheim Pro Light" panose="02000503040000020003" pitchFamily="2" charset="-18"/>
                          <a:cs typeface="VL PGothic"/>
                        </a:rPr>
                        <a:t>he preference was addressed to taxpayers conducting research and development activity aimed at counteracting COVID-19</a:t>
                      </a:r>
                      <a:r>
                        <a:rPr lang="pl-PL" sz="1100" dirty="0">
                          <a:latin typeface="GT Walsheim Pro Light" panose="02000503040000020003" pitchFamily="2" charset="-18"/>
                          <a:cs typeface="VL PGothic"/>
                        </a:rPr>
                        <a:t>,</a:t>
                      </a:r>
                    </a:p>
                    <a:p>
                      <a:pPr marL="171450"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taxpayers could take advantage of the possibility of deducting from their income the expenses incurred on research and development activity aimed at developing new products or improving or changing the products already manufactured, which will be aimed at counteracting COVID-19</a:t>
                      </a:r>
                      <a:r>
                        <a:rPr lang="pl-PL" sz="1100" dirty="0">
                          <a:latin typeface="GT Walsheim Pro Light" panose="02000503040000020003" pitchFamily="2" charset="-18"/>
                          <a:cs typeface="VL PGothic"/>
                        </a:rPr>
                        <a:t>.</a:t>
                      </a: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08292105"/>
                  </a:ext>
                </a:extLst>
              </a:tr>
              <a:tr h="693436">
                <a:tc>
                  <a:txBody>
                    <a:bodyPr/>
                    <a:lstStyle/>
                    <a:p>
                      <a:pPr algn="ctr">
                        <a:lnSpc>
                          <a:spcPct val="100000"/>
                        </a:lnSpc>
                      </a:pPr>
                      <a:r>
                        <a:rPr lang="en-US" sz="1100" spc="-75" dirty="0">
                          <a:solidFill>
                            <a:schemeClr val="bg1"/>
                          </a:solidFill>
                          <a:latin typeface="GT Walsheim Pro Light" panose="02000503040000020003" pitchFamily="2" charset="-18"/>
                          <a:ea typeface="+mn-ea"/>
                          <a:cs typeface="VL PGothic"/>
                        </a:rPr>
                        <a:t>ONE-OFF DEPRECIATION OF FIXED ASSETS</a:t>
                      </a:r>
                      <a:endParaRPr sz="1100" spc="-75" dirty="0">
                        <a:solidFill>
                          <a:schemeClr val="bg1"/>
                        </a:solidFill>
                        <a:latin typeface="GT Walsheim Pro Light" panose="02000503040000020003" pitchFamily="2" charset="-18"/>
                        <a:ea typeface="+mn-ea"/>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indent="0" algn="l">
                        <a:lnSpc>
                          <a:spcPct val="100000"/>
                        </a:lnSpc>
                        <a:spcBef>
                          <a:spcPts val="240"/>
                        </a:spcBef>
                        <a:buFont typeface="Arial" panose="020B0604020202020204" pitchFamily="34" charset="0"/>
                        <a:buNone/>
                      </a:pPr>
                      <a:r>
                        <a:rPr lang="en-US" sz="1200" kern="1200" spc="-30" dirty="0">
                          <a:solidFill>
                            <a:srgbClr val="7030A0"/>
                          </a:solidFill>
                          <a:latin typeface="GT Walsheim Pro Light" panose="02000503040000020003" pitchFamily="2" charset="-18"/>
                          <a:ea typeface="+mn-ea"/>
                          <a:cs typeface="Arial"/>
                        </a:rPr>
                        <a:t>Possibility of one-off depreciation of fixed assets for the production of goods to counter COVID-19</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taxpayers were entitled to make one-off depreciation write-offs on fixed assets intended for the production of goods related to the counteraction of COVID-19,</a:t>
                      </a:r>
                      <a:r>
                        <a:rPr lang="pl-PL" sz="1100" dirty="0">
                          <a:latin typeface="GT Walsheim Pro Light" panose="02000503040000020003" pitchFamily="2" charset="-18"/>
                          <a:cs typeface="VL PGothic"/>
                        </a:rPr>
                        <a:t> </a:t>
                      </a:r>
                    </a:p>
                    <a:p>
                      <a:pPr marL="171450" indent="-171450" algn="l">
                        <a:lnSpc>
                          <a:spcPct val="100000"/>
                        </a:lnSpc>
                        <a:spcBef>
                          <a:spcPts val="240"/>
                        </a:spcBef>
                        <a:buFont typeface="Arial" panose="020B0604020202020204" pitchFamily="34" charset="0"/>
                        <a:buChar char="•"/>
                      </a:pPr>
                      <a:r>
                        <a:rPr lang="en-GB" sz="1100" noProof="0" dirty="0">
                          <a:latin typeface="GT Walsheim Pro Light" panose="02000503040000020003" pitchFamily="2" charset="-18"/>
                          <a:cs typeface="VL PGothic"/>
                        </a:rPr>
                        <a:t>these goods are considered to be in particular: protective masks, respirators, disinfectants, medical protective clothing, shoe protectors, gloves, goggles, hand disinfectants and hygiene products. </a:t>
                      </a: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683110693"/>
                  </a:ext>
                </a:extLst>
              </a:tr>
            </a:tbl>
          </a:graphicData>
        </a:graphic>
      </p:graphicFrame>
    </p:spTree>
    <p:extLst>
      <p:ext uri="{BB962C8B-B14F-4D97-AF65-F5344CB8AC3E}">
        <p14:creationId xmlns:p14="http://schemas.microsoft.com/office/powerpoint/2010/main" val="1038145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8">
            <a:extLst>
              <a:ext uri="{FF2B5EF4-FFF2-40B4-BE49-F238E27FC236}">
                <a16:creationId xmlns:a16="http://schemas.microsoft.com/office/drawing/2014/main" id="{8D6C74E3-7DDF-4AF5-A415-56A4D993AF45}"/>
              </a:ext>
            </a:extLst>
          </p:cNvPr>
          <p:cNvSpPr>
            <a:spLocks noGrp="1"/>
          </p:cNvSpPr>
          <p:nvPr>
            <p:ph type="title"/>
          </p:nvPr>
        </p:nvSpPr>
        <p:spPr>
          <a:xfrm>
            <a:off x="609600" y="904557"/>
            <a:ext cx="5943599" cy="1477328"/>
          </a:xfrm>
        </p:spPr>
        <p:txBody>
          <a:bodyPr/>
          <a:lstStyle/>
          <a:p>
            <a:r>
              <a:rPr lang="en-US" kern="1200" spc="60" dirty="0">
                <a:solidFill>
                  <a:srgbClr val="FF7D1E"/>
                </a:solidFill>
                <a:latin typeface="GT Walsheim Pro Bold" panose="02000503040000020003" pitchFamily="2" charset="-18"/>
                <a:cs typeface="Arial" panose="020B0604020202020204" pitchFamily="34" charset="0"/>
              </a:rPr>
              <a:t>As of 1</a:t>
            </a:r>
            <a:r>
              <a:rPr lang="pl-PL" kern="1200" spc="60" dirty="0">
                <a:solidFill>
                  <a:srgbClr val="FF7D1E"/>
                </a:solidFill>
                <a:latin typeface="GT Walsheim Pro Bold" panose="02000503040000020003" pitchFamily="2" charset="-18"/>
                <a:cs typeface="Arial" panose="020B0604020202020204" pitchFamily="34" charset="0"/>
              </a:rPr>
              <a:t> </a:t>
            </a:r>
            <a:r>
              <a:rPr lang="en-US" kern="1200" spc="60" dirty="0">
                <a:solidFill>
                  <a:srgbClr val="FF7D1E"/>
                </a:solidFill>
                <a:latin typeface="GT Walsheim Pro Bold" panose="02000503040000020003" pitchFamily="2" charset="-18"/>
                <a:cs typeface="Arial" panose="020B0604020202020204" pitchFamily="34" charset="0"/>
              </a:rPr>
              <a:t>June 2022, the following will no longer apply:</a:t>
            </a:r>
            <a:endParaRPr lang="pl-PL" kern="1200" spc="60" dirty="0">
              <a:solidFill>
                <a:srgbClr val="FF7D1E"/>
              </a:solidFill>
              <a:latin typeface="GT Walsheim Pro Bold" panose="02000503040000020003" pitchFamily="2" charset="-18"/>
              <a:ea typeface="+mn-ea"/>
              <a:cs typeface="Arial" panose="020B0604020202020204" pitchFamily="34" charset="0"/>
            </a:endParaRPr>
          </a:p>
        </p:txBody>
      </p:sp>
      <p:graphicFrame>
        <p:nvGraphicFramePr>
          <p:cNvPr id="13" name="Tabela 12">
            <a:extLst>
              <a:ext uri="{FF2B5EF4-FFF2-40B4-BE49-F238E27FC236}">
                <a16:creationId xmlns:a16="http://schemas.microsoft.com/office/drawing/2014/main" id="{DA382D6F-85FA-474D-BB56-E69C6C04EFE5}"/>
              </a:ext>
            </a:extLst>
          </p:cNvPr>
          <p:cNvGraphicFramePr>
            <a:graphicFrameLocks noGrp="1"/>
          </p:cNvGraphicFramePr>
          <p:nvPr>
            <p:extLst>
              <p:ext uri="{D42A27DB-BD31-4B8C-83A1-F6EECF244321}">
                <p14:modId xmlns:p14="http://schemas.microsoft.com/office/powerpoint/2010/main" val="13170765"/>
              </p:ext>
            </p:extLst>
          </p:nvPr>
        </p:nvGraphicFramePr>
        <p:xfrm>
          <a:off x="609599" y="3005772"/>
          <a:ext cx="5943599" cy="3609340"/>
        </p:xfrm>
        <a:graphic>
          <a:graphicData uri="http://schemas.openxmlformats.org/drawingml/2006/table">
            <a:tbl>
              <a:tblPr firstRow="1" bandRow="1">
                <a:tableStyleId>{2D5ABB26-0587-4C30-8999-92F81FD0307C}</a:tableStyleId>
              </a:tblPr>
              <a:tblGrid>
                <a:gridCol w="1407693">
                  <a:extLst>
                    <a:ext uri="{9D8B030D-6E8A-4147-A177-3AD203B41FA5}">
                      <a16:colId xmlns:a16="http://schemas.microsoft.com/office/drawing/2014/main" val="2447680004"/>
                    </a:ext>
                  </a:extLst>
                </a:gridCol>
                <a:gridCol w="4535906">
                  <a:extLst>
                    <a:ext uri="{9D8B030D-6E8A-4147-A177-3AD203B41FA5}">
                      <a16:colId xmlns:a16="http://schemas.microsoft.com/office/drawing/2014/main" val="2910909754"/>
                    </a:ext>
                  </a:extLst>
                </a:gridCol>
              </a:tblGrid>
              <a:tr h="992218">
                <a:tc rowSpan="2">
                  <a:txBody>
                    <a:bodyPr/>
                    <a:lstStyle/>
                    <a:p>
                      <a:pPr algn="ctr">
                        <a:lnSpc>
                          <a:spcPct val="100000"/>
                        </a:lnSpc>
                        <a:spcBef>
                          <a:spcPts val="40"/>
                        </a:spcBef>
                      </a:pPr>
                      <a:r>
                        <a:rPr lang="en-GB" sz="1100" noProof="0">
                          <a:solidFill>
                            <a:schemeClr val="bg1"/>
                          </a:solidFill>
                          <a:latin typeface="GT Walsheim Pro Light" panose="02000503040000020003" pitchFamily="2" charset="-18"/>
                          <a:cs typeface="Times New Roman"/>
                        </a:rPr>
                        <a:t>DONATIONS TO FIGHT COVID-19</a:t>
                      </a:r>
                      <a:endParaRPr lang="en-GB" sz="1100" spc="-80" baseline="0" noProof="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725799"/>
                    </a:solidFill>
                  </a:tcPr>
                </a:tc>
                <a:tc>
                  <a:txBody>
                    <a:bodyPr/>
                    <a:lstStyle/>
                    <a:p>
                      <a:pPr marL="0" indent="0" algn="l">
                        <a:lnSpc>
                          <a:spcPct val="100000"/>
                        </a:lnSpc>
                        <a:spcBef>
                          <a:spcPts val="650"/>
                        </a:spcBef>
                        <a:buFont typeface="Arial" panose="020B0604020202020204" pitchFamily="34" charset="0"/>
                        <a:buNone/>
                      </a:pPr>
                      <a:r>
                        <a:rPr lang="en-US" sz="1200" kern="1200" spc="-30" dirty="0">
                          <a:solidFill>
                            <a:srgbClr val="7030A0"/>
                          </a:solidFill>
                          <a:latin typeface="GT Walsheim Pro Light" panose="02000503040000020003" pitchFamily="2" charset="-18"/>
                          <a:ea typeface="+mn-ea"/>
                          <a:cs typeface="Arial"/>
                        </a:rPr>
                        <a:t>Possibility of deducting donations made under the COVID-19 counteraction from PIT/CIT income</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solidFill>
                            <a:schemeClr val="tx1"/>
                          </a:solidFill>
                          <a:latin typeface="GT Walsheim Pro Light" panose="02000503040000020003" pitchFamily="2" charset="-18"/>
                          <a:ea typeface="+mn-ea"/>
                          <a:cs typeface="Arial"/>
                        </a:rPr>
                        <a:t>taxpayers were able to deduct donations made to institutions specified in the law from their income,</a:t>
                      </a:r>
                      <a:r>
                        <a:rPr lang="pl-PL" sz="1100" spc="-50" dirty="0">
                          <a:solidFill>
                            <a:schemeClr val="tx1"/>
                          </a:solidFill>
                          <a:latin typeface="GT Walsheim Pro Light" panose="02000503040000020003" pitchFamily="2" charset="-18"/>
                          <a:ea typeface="+mn-ea"/>
                          <a:cs typeface="Arial"/>
                        </a:rPr>
                        <a:t> </a:t>
                      </a:r>
                    </a:p>
                    <a:p>
                      <a:pPr marL="171450" indent="-171450" algn="l">
                        <a:lnSpc>
                          <a:spcPct val="100000"/>
                        </a:lnSpc>
                        <a:spcBef>
                          <a:spcPts val="650"/>
                        </a:spcBef>
                        <a:buFont typeface="Arial" panose="020B0604020202020204" pitchFamily="34" charset="0"/>
                        <a:buChar char="•"/>
                      </a:pPr>
                      <a:r>
                        <a:rPr lang="en-US" sz="1100" spc="-50" dirty="0">
                          <a:solidFill>
                            <a:schemeClr val="tx1"/>
                          </a:solidFill>
                          <a:latin typeface="GT Walsheim Pro Light" panose="02000503040000020003" pitchFamily="2" charset="-18"/>
                          <a:ea typeface="+mn-ea"/>
                          <a:cs typeface="Arial"/>
                        </a:rPr>
                        <a:t>the donation could be in monetary or non-monetary form as long as it serves to counteract COVID-19</a:t>
                      </a:r>
                      <a:r>
                        <a:rPr lang="pl-PL" sz="1100" spc="-50" dirty="0">
                          <a:solidFill>
                            <a:schemeClr val="tx1"/>
                          </a:solidFill>
                          <a:latin typeface="GT Walsheim Pro Light" panose="02000503040000020003" pitchFamily="2" charset="-18"/>
                          <a:ea typeface="+mn-ea"/>
                          <a:cs typeface="Arial"/>
                        </a:rPr>
                        <a:t>,</a:t>
                      </a:r>
                    </a:p>
                    <a:p>
                      <a:pPr marL="171450" indent="-171450" algn="l">
                        <a:lnSpc>
                          <a:spcPct val="100000"/>
                        </a:lnSpc>
                        <a:spcBef>
                          <a:spcPts val="650"/>
                        </a:spcBef>
                        <a:buFont typeface="Arial" panose="020B0604020202020204" pitchFamily="34" charset="0"/>
                        <a:buChar char="•"/>
                      </a:pPr>
                      <a:r>
                        <a:rPr lang="pl-PL" sz="1100" spc="-50" dirty="0">
                          <a:solidFill>
                            <a:schemeClr val="tx1"/>
                          </a:solidFill>
                          <a:latin typeface="GT Walsheim Pro Light" panose="02000503040000020003" pitchFamily="2" charset="-18"/>
                          <a:ea typeface="+mn-ea"/>
                          <a:cs typeface="Arial"/>
                        </a:rPr>
                        <a:t>as of </a:t>
                      </a:r>
                      <a:r>
                        <a:rPr lang="en-US" sz="1100" spc="-50" dirty="0">
                          <a:solidFill>
                            <a:schemeClr val="tx1"/>
                          </a:solidFill>
                          <a:latin typeface="GT Walsheim Pro Light" panose="02000503040000020003" pitchFamily="2" charset="-18"/>
                          <a:ea typeface="+mn-ea"/>
                          <a:cs typeface="Arial"/>
                        </a:rPr>
                        <a:t>April 2021, the value of the donation was </a:t>
                      </a:r>
                      <a:r>
                        <a:rPr lang="en-US" sz="1100" spc="-50" dirty="0">
                          <a:latin typeface="GT Walsheim Pro Light" panose="02000503040000020003" pitchFamily="2" charset="-18"/>
                          <a:cs typeface="VL PGothic"/>
                        </a:rPr>
                        <a:t>100% deductible.</a:t>
                      </a:r>
                      <a:endParaRPr lang="pl-PL" sz="1100" spc="-50" dirty="0">
                        <a:solidFill>
                          <a:schemeClr val="tx1"/>
                        </a:solidFill>
                        <a:latin typeface="GT Walsheim Pro Light" panose="02000503040000020003" pitchFamily="2" charset="-18"/>
                        <a:ea typeface="+mn-ea"/>
                        <a:cs typeface="Arial"/>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299095521"/>
                  </a:ext>
                </a:extLst>
              </a:tr>
              <a:tr h="837925">
                <a:tc vMerge="1">
                  <a:txBody>
                    <a:bodyPr/>
                    <a:lstStyle/>
                    <a:p>
                      <a:pPr algn="ctr">
                        <a:lnSpc>
                          <a:spcPct val="100000"/>
                        </a:lnSpc>
                        <a:spcBef>
                          <a:spcPts val="40"/>
                        </a:spcBef>
                      </a:pPr>
                      <a:endParaRPr sz="1100" dirty="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a:solidFill>
                        <a:srgbClr val="FFFFFF"/>
                      </a:solidFill>
                      <a:prstDash val="soli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algn="l">
                        <a:lnSpc>
                          <a:spcPct val="100000"/>
                        </a:lnSpc>
                        <a:spcBef>
                          <a:spcPts val="650"/>
                        </a:spcBef>
                      </a:pPr>
                      <a:r>
                        <a:rPr lang="en-GB" sz="1200" kern="1200" spc="-30" noProof="0" dirty="0">
                          <a:solidFill>
                            <a:srgbClr val="7030A0"/>
                          </a:solidFill>
                          <a:latin typeface="GT Walsheim Pro Light" panose="02000503040000020003" pitchFamily="2" charset="-18"/>
                          <a:ea typeface="+mn-ea"/>
                          <a:cs typeface="Arial"/>
                        </a:rPr>
                        <a:t>Possibility of deducting in-kind donations of laptops from PIT/CIT income</a:t>
                      </a:r>
                    </a:p>
                    <a:p>
                      <a:pPr marL="171450" indent="-171450" algn="l">
                        <a:lnSpc>
                          <a:spcPct val="100000"/>
                        </a:lnSpc>
                        <a:spcBef>
                          <a:spcPts val="650"/>
                        </a:spcBef>
                        <a:buFont typeface="Arial" panose="020B0604020202020204" pitchFamily="34" charset="0"/>
                        <a:buChar char="•"/>
                      </a:pPr>
                      <a:r>
                        <a:rPr lang="en-GB" sz="1100" spc="-50" noProof="0" dirty="0">
                          <a:latin typeface="GT Walsheim Pro Light" panose="02000503040000020003" pitchFamily="2" charset="-18"/>
                          <a:cs typeface="VL PGothic"/>
                        </a:rPr>
                        <a:t>taxpayers were able to deduct from their income donations in kind in the form of laptops or tablets transferred to bodies running educational establishments or to a public benefit organisation or an OSE operator for the purpose of further transfer free of charge to educational establishments or to bodies running such establishments, </a:t>
                      </a:r>
                    </a:p>
                    <a:p>
                      <a:pPr marL="171450" indent="-171450" algn="l">
                        <a:lnSpc>
                          <a:spcPct val="100000"/>
                        </a:lnSpc>
                        <a:spcBef>
                          <a:spcPts val="650"/>
                        </a:spcBef>
                        <a:buFont typeface="Arial" panose="020B0604020202020204" pitchFamily="34" charset="0"/>
                        <a:buChar char="•"/>
                      </a:pPr>
                      <a:r>
                        <a:rPr lang="en-GB" sz="1100" spc="-50" noProof="0" dirty="0">
                          <a:latin typeface="GT Walsheim Pro Light" panose="02000503040000020003" pitchFamily="2" charset="-18"/>
                          <a:cs typeface="VL PGothic"/>
                        </a:rPr>
                        <a:t>the transferred equipment must be complete, fit for use and manufactured no earlier than 3 years before the date of transfer,</a:t>
                      </a:r>
                    </a:p>
                    <a:p>
                      <a:pPr marL="171450" indent="-171450" algn="l">
                        <a:lnSpc>
                          <a:spcPct val="100000"/>
                        </a:lnSpc>
                        <a:spcBef>
                          <a:spcPts val="650"/>
                        </a:spcBef>
                        <a:buFont typeface="Arial" panose="020B0604020202020204" pitchFamily="34" charset="0"/>
                        <a:buChar char="•"/>
                      </a:pPr>
                      <a:r>
                        <a:rPr lang="en-GB" sz="1100" spc="-50" noProof="0" dirty="0">
                          <a:solidFill>
                            <a:schemeClr val="tx1"/>
                          </a:solidFill>
                          <a:latin typeface="GT Walsheim Pro Light" panose="02000503040000020003" pitchFamily="2" charset="-18"/>
                          <a:ea typeface="+mn-ea"/>
                          <a:cs typeface="Arial"/>
                        </a:rPr>
                        <a:t>as of April 2021, the value of the donation was </a:t>
                      </a:r>
                      <a:r>
                        <a:rPr lang="en-GB" sz="1100" spc="-50" noProof="0" dirty="0">
                          <a:latin typeface="GT Walsheim Pro Light" panose="02000503040000020003" pitchFamily="2" charset="-18"/>
                          <a:cs typeface="VL PGothic"/>
                        </a:rPr>
                        <a:t>100% deductible.</a:t>
                      </a: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289981544"/>
                  </a:ext>
                </a:extLst>
              </a:tr>
            </a:tbl>
          </a:graphicData>
        </a:graphic>
      </p:graphicFrame>
      <p:sp>
        <p:nvSpPr>
          <p:cNvPr id="5" name="object 8">
            <a:extLst>
              <a:ext uri="{FF2B5EF4-FFF2-40B4-BE49-F238E27FC236}">
                <a16:creationId xmlns:a16="http://schemas.microsoft.com/office/drawing/2014/main" id="{E4AD7AF7-226B-4B82-8DBB-47DCB58C4F1F}"/>
              </a:ext>
            </a:extLst>
          </p:cNvPr>
          <p:cNvSpPr/>
          <p:nvPr/>
        </p:nvSpPr>
        <p:spPr>
          <a:xfrm>
            <a:off x="1804688" y="7239000"/>
            <a:ext cx="5053312" cy="498085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8">
            <a:extLst>
              <a:ext uri="{FF2B5EF4-FFF2-40B4-BE49-F238E27FC236}">
                <a16:creationId xmlns:a16="http://schemas.microsoft.com/office/drawing/2014/main" id="{8D6C74E3-7DDF-4AF5-A415-56A4D993AF45}"/>
              </a:ext>
            </a:extLst>
          </p:cNvPr>
          <p:cNvSpPr>
            <a:spLocks noGrp="1"/>
          </p:cNvSpPr>
          <p:nvPr>
            <p:ph type="title"/>
          </p:nvPr>
        </p:nvSpPr>
        <p:spPr>
          <a:xfrm>
            <a:off x="609601" y="381000"/>
            <a:ext cx="5943600" cy="1477328"/>
          </a:xfrm>
        </p:spPr>
        <p:txBody>
          <a:bodyPr/>
          <a:lstStyle/>
          <a:p>
            <a:r>
              <a:rPr lang="en-US" kern="1200" spc="60" dirty="0">
                <a:solidFill>
                  <a:srgbClr val="FF7D1E"/>
                </a:solidFill>
                <a:latin typeface="GT Walsheim Pro Bold" panose="02000503040000020003" pitchFamily="2" charset="-18"/>
                <a:cs typeface="Arial" panose="020B0604020202020204" pitchFamily="34" charset="0"/>
              </a:rPr>
              <a:t>As of 1</a:t>
            </a:r>
            <a:r>
              <a:rPr lang="pl-PL" kern="1200" spc="60" dirty="0">
                <a:solidFill>
                  <a:srgbClr val="FF7D1E"/>
                </a:solidFill>
                <a:latin typeface="GT Walsheim Pro Bold" panose="02000503040000020003" pitchFamily="2" charset="-18"/>
                <a:cs typeface="Arial" panose="020B0604020202020204" pitchFamily="34" charset="0"/>
              </a:rPr>
              <a:t> </a:t>
            </a:r>
            <a:r>
              <a:rPr lang="en-US" kern="1200" spc="60" dirty="0">
                <a:solidFill>
                  <a:srgbClr val="FF7D1E"/>
                </a:solidFill>
                <a:latin typeface="GT Walsheim Pro Bold" panose="02000503040000020003" pitchFamily="2" charset="-18"/>
                <a:cs typeface="Arial" panose="020B0604020202020204" pitchFamily="34" charset="0"/>
              </a:rPr>
              <a:t>J</a:t>
            </a:r>
            <a:r>
              <a:rPr lang="pl-PL" kern="1200" spc="60" dirty="0">
                <a:solidFill>
                  <a:srgbClr val="FF7D1E"/>
                </a:solidFill>
                <a:latin typeface="GT Walsheim Pro Bold" panose="02000503040000020003" pitchFamily="2" charset="-18"/>
                <a:cs typeface="Arial" panose="020B0604020202020204" pitchFamily="34" charset="0"/>
              </a:rPr>
              <a:t>an</a:t>
            </a:r>
            <a:r>
              <a:rPr lang="en-US" kern="1200" spc="60" dirty="0">
                <a:solidFill>
                  <a:srgbClr val="FF7D1E"/>
                </a:solidFill>
                <a:latin typeface="GT Walsheim Pro Bold" panose="02000503040000020003" pitchFamily="2" charset="-18"/>
                <a:cs typeface="Arial" panose="020B0604020202020204" pitchFamily="34" charset="0"/>
              </a:rPr>
              <a:t>u</a:t>
            </a:r>
            <a:r>
              <a:rPr lang="pl-PL" kern="1200" spc="60" dirty="0">
                <a:solidFill>
                  <a:srgbClr val="FF7D1E"/>
                </a:solidFill>
                <a:latin typeface="GT Walsheim Pro Bold" panose="02000503040000020003" pitchFamily="2" charset="-18"/>
                <a:cs typeface="Arial" panose="020B0604020202020204" pitchFamily="34" charset="0"/>
              </a:rPr>
              <a:t>ary </a:t>
            </a:r>
            <a:r>
              <a:rPr lang="en-US" kern="1200" spc="60" dirty="0">
                <a:solidFill>
                  <a:srgbClr val="FF7D1E"/>
                </a:solidFill>
                <a:latin typeface="GT Walsheim Pro Bold" panose="02000503040000020003" pitchFamily="2" charset="-18"/>
                <a:cs typeface="Arial" panose="020B0604020202020204" pitchFamily="34" charset="0"/>
              </a:rPr>
              <a:t>202</a:t>
            </a:r>
            <a:r>
              <a:rPr lang="pl-PL" kern="1200" spc="60" dirty="0">
                <a:solidFill>
                  <a:srgbClr val="FF7D1E"/>
                </a:solidFill>
                <a:latin typeface="GT Walsheim Pro Bold" panose="02000503040000020003" pitchFamily="2" charset="-18"/>
                <a:cs typeface="Arial" panose="020B0604020202020204" pitchFamily="34" charset="0"/>
              </a:rPr>
              <a:t>3</a:t>
            </a:r>
            <a:r>
              <a:rPr lang="en-US" kern="1200" spc="60" dirty="0">
                <a:solidFill>
                  <a:srgbClr val="FF7D1E"/>
                </a:solidFill>
                <a:latin typeface="GT Walsheim Pro Bold" panose="02000503040000020003" pitchFamily="2" charset="-18"/>
                <a:cs typeface="Arial" panose="020B0604020202020204" pitchFamily="34" charset="0"/>
              </a:rPr>
              <a:t>, the following will no longer apply:</a:t>
            </a:r>
            <a:endParaRPr lang="pl-PL" kern="1200" spc="60" dirty="0">
              <a:solidFill>
                <a:srgbClr val="FF7D1E"/>
              </a:solidFill>
              <a:latin typeface="GT Walsheim Pro Bold" panose="02000503040000020003" pitchFamily="2" charset="-18"/>
              <a:ea typeface="+mn-ea"/>
              <a:cs typeface="Arial" panose="020B0604020202020204" pitchFamily="34" charset="0"/>
            </a:endParaRPr>
          </a:p>
        </p:txBody>
      </p:sp>
      <p:graphicFrame>
        <p:nvGraphicFramePr>
          <p:cNvPr id="13" name="Tabela 12">
            <a:extLst>
              <a:ext uri="{FF2B5EF4-FFF2-40B4-BE49-F238E27FC236}">
                <a16:creationId xmlns:a16="http://schemas.microsoft.com/office/drawing/2014/main" id="{DA382D6F-85FA-474D-BB56-E69C6C04EFE5}"/>
              </a:ext>
            </a:extLst>
          </p:cNvPr>
          <p:cNvGraphicFramePr>
            <a:graphicFrameLocks noGrp="1"/>
          </p:cNvGraphicFramePr>
          <p:nvPr>
            <p:extLst>
              <p:ext uri="{D42A27DB-BD31-4B8C-83A1-F6EECF244321}">
                <p14:modId xmlns:p14="http://schemas.microsoft.com/office/powerpoint/2010/main" val="313844687"/>
              </p:ext>
            </p:extLst>
          </p:nvPr>
        </p:nvGraphicFramePr>
        <p:xfrm>
          <a:off x="609602" y="2656840"/>
          <a:ext cx="5943599" cy="6868160"/>
        </p:xfrm>
        <a:graphic>
          <a:graphicData uri="http://schemas.openxmlformats.org/drawingml/2006/table">
            <a:tbl>
              <a:tblPr firstRow="1" bandRow="1">
                <a:tableStyleId>{2D5ABB26-0587-4C30-8999-92F81FD0307C}</a:tableStyleId>
              </a:tblPr>
              <a:tblGrid>
                <a:gridCol w="1371599">
                  <a:extLst>
                    <a:ext uri="{9D8B030D-6E8A-4147-A177-3AD203B41FA5}">
                      <a16:colId xmlns:a16="http://schemas.microsoft.com/office/drawing/2014/main" val="2447680004"/>
                    </a:ext>
                  </a:extLst>
                </a:gridCol>
                <a:gridCol w="4572000">
                  <a:extLst>
                    <a:ext uri="{9D8B030D-6E8A-4147-A177-3AD203B41FA5}">
                      <a16:colId xmlns:a16="http://schemas.microsoft.com/office/drawing/2014/main" val="2910909754"/>
                    </a:ext>
                  </a:extLst>
                </a:gridCol>
              </a:tblGrid>
              <a:tr h="992218">
                <a:tc>
                  <a:txBody>
                    <a:bodyPr/>
                    <a:lstStyle/>
                    <a:p>
                      <a:pPr algn="ctr">
                        <a:lnSpc>
                          <a:spcPct val="100000"/>
                        </a:lnSpc>
                        <a:spcBef>
                          <a:spcPts val="40"/>
                        </a:spcBef>
                      </a:pPr>
                      <a:r>
                        <a:rPr lang="pl-PL" sz="1100" dirty="0">
                          <a:solidFill>
                            <a:schemeClr val="bg1"/>
                          </a:solidFill>
                          <a:latin typeface="GT Walsheim Pro Light" panose="02000503040000020003" pitchFamily="2" charset="-18"/>
                          <a:cs typeface="Times New Roman"/>
                        </a:rPr>
                        <a:t>IP BOX</a:t>
                      </a:r>
                      <a:endParaRPr sz="1100" spc="-80" baseline="0" dirty="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a:solidFill>
                        <a:srgbClr val="FFFFFF"/>
                      </a:solidFill>
                      <a:prstDash val="solid"/>
                    </a:lnB>
                    <a:solidFill>
                      <a:srgbClr val="725799"/>
                    </a:solidFill>
                  </a:tcPr>
                </a:tc>
                <a:tc>
                  <a:txBody>
                    <a:bodyPr/>
                    <a:lstStyle/>
                    <a:p>
                      <a:pPr algn="l">
                        <a:lnSpc>
                          <a:spcPct val="100000"/>
                        </a:lnSpc>
                        <a:spcBef>
                          <a:spcPts val="650"/>
                        </a:spcBef>
                      </a:pPr>
                      <a:r>
                        <a:rPr lang="en-US" sz="1200" kern="1200" spc="-30" dirty="0">
                          <a:solidFill>
                            <a:srgbClr val="7030A0"/>
                          </a:solidFill>
                          <a:latin typeface="GT Walsheim Pro Light" panose="02000503040000020003" pitchFamily="2" charset="-18"/>
                          <a:ea typeface="+mn-ea"/>
                          <a:cs typeface="Arial"/>
                        </a:rPr>
                        <a:t>Possibility of applying a 5% </a:t>
                      </a:r>
                      <a:r>
                        <a:rPr lang="pl-PL" sz="1200" kern="1200" spc="-30" dirty="0">
                          <a:solidFill>
                            <a:srgbClr val="7030A0"/>
                          </a:solidFill>
                          <a:latin typeface="GT Walsheim Pro Light" panose="02000503040000020003" pitchFamily="2" charset="-18"/>
                          <a:ea typeface="+mn-ea"/>
                          <a:cs typeface="Arial"/>
                        </a:rPr>
                        <a:t>P</a:t>
                      </a:r>
                      <a:r>
                        <a:rPr lang="en-US" sz="1200" kern="1200" spc="-30" dirty="0">
                          <a:solidFill>
                            <a:srgbClr val="7030A0"/>
                          </a:solidFill>
                          <a:latin typeface="GT Walsheim Pro Light" panose="02000503040000020003" pitchFamily="2" charset="-18"/>
                          <a:ea typeface="+mn-ea"/>
                          <a:cs typeface="Arial"/>
                        </a:rPr>
                        <a:t>IT rate to income from qualified intellectual property rights used to counteract COVID-19 when calculating the prepayment</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VL PGothic"/>
                        </a:rPr>
                        <a:t>taxpayers referred to in Article </a:t>
                      </a:r>
                      <a:r>
                        <a:rPr lang="pl-PL" sz="1100" spc="-50" dirty="0">
                          <a:solidFill>
                            <a:schemeClr val="tx1"/>
                          </a:solidFill>
                          <a:latin typeface="GT Walsheim Pro Light" panose="02000503040000020003" pitchFamily="2" charset="-18"/>
                          <a:ea typeface="+mn-ea"/>
                          <a:cs typeface="Arial"/>
                        </a:rPr>
                        <a:t>52u </a:t>
                      </a:r>
                      <a:r>
                        <a:rPr lang="en-US" sz="1100" spc="-50" dirty="0">
                          <a:latin typeface="GT Walsheim Pro Light" panose="02000503040000020003" pitchFamily="2" charset="-18"/>
                          <a:cs typeface="VL PGothic"/>
                        </a:rPr>
                        <a:t>of the </a:t>
                      </a:r>
                      <a:r>
                        <a:rPr lang="pl-PL" sz="1100" spc="-50" dirty="0">
                          <a:latin typeface="GT Walsheim Pro Light" panose="02000503040000020003" pitchFamily="2" charset="-18"/>
                          <a:cs typeface="VL PGothic"/>
                        </a:rPr>
                        <a:t>P</a:t>
                      </a:r>
                      <a:r>
                        <a:rPr lang="en-US" sz="1100" spc="-50" dirty="0">
                          <a:latin typeface="GT Walsheim Pro Light" panose="02000503040000020003" pitchFamily="2" charset="-18"/>
                          <a:cs typeface="VL PGothic"/>
                        </a:rPr>
                        <a:t>IT Act, who obtain income from qualified intellectual property rights used to counteract COVID-19, c</a:t>
                      </a:r>
                      <a:r>
                        <a:rPr lang="pl-PL" sz="1100" spc="-50" dirty="0">
                          <a:latin typeface="GT Walsheim Pro Light" panose="02000503040000020003" pitchFamily="2" charset="-18"/>
                          <a:cs typeface="VL PGothic"/>
                        </a:rPr>
                        <a:t>an</a:t>
                      </a:r>
                      <a:r>
                        <a:rPr lang="en-US" sz="1100" spc="-50" dirty="0">
                          <a:latin typeface="GT Walsheim Pro Light" panose="02000503040000020003" pitchFamily="2" charset="-18"/>
                          <a:cs typeface="VL PGothic"/>
                        </a:rPr>
                        <a:t> apply the rate of 5% when calculating prepayments for income tax.</a:t>
                      </a:r>
                      <a:r>
                        <a:rPr lang="pl-PL" sz="1100" spc="-50" dirty="0">
                          <a:latin typeface="GT Walsheim Pro Light" panose="02000503040000020003" pitchFamily="2" charset="-18"/>
                          <a:cs typeface="VL PGothic"/>
                        </a:rPr>
                        <a:t> </a:t>
                      </a:r>
                      <a:endParaRPr lang="pl-PL" sz="1100" spc="-50" dirty="0">
                        <a:solidFill>
                          <a:schemeClr val="tx1"/>
                        </a:solidFill>
                        <a:latin typeface="GT Walsheim Pro Light" panose="02000503040000020003" pitchFamily="2" charset="-18"/>
                        <a:ea typeface="+mn-ea"/>
                        <a:cs typeface="Arial"/>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299095521"/>
                  </a:ext>
                </a:extLst>
              </a:tr>
              <a:tr h="837925">
                <a:tc>
                  <a:txBody>
                    <a:bodyPr/>
                    <a:lstStyle/>
                    <a:p>
                      <a:pPr algn="ctr">
                        <a:lnSpc>
                          <a:spcPct val="100000"/>
                        </a:lnSpc>
                      </a:pPr>
                      <a:r>
                        <a:rPr lang="pl-PL" sz="1100" spc="-75" dirty="0" err="1">
                          <a:solidFill>
                            <a:schemeClr val="bg1"/>
                          </a:solidFill>
                          <a:latin typeface="GT Walsheim Pro Light" panose="02000503040000020003" pitchFamily="2" charset="-18"/>
                          <a:ea typeface="+mn-ea"/>
                          <a:cs typeface="VL PGothic"/>
                        </a:rPr>
                        <a:t>R&amp;D</a:t>
                      </a:r>
                      <a:r>
                        <a:rPr lang="pl-PL" sz="1100" spc="-75" dirty="0">
                          <a:solidFill>
                            <a:schemeClr val="bg1"/>
                          </a:solidFill>
                          <a:latin typeface="GT Walsheim Pro Light" panose="02000503040000020003" pitchFamily="2" charset="-18"/>
                          <a:ea typeface="+mn-ea"/>
                          <a:cs typeface="VL PGothic"/>
                        </a:rPr>
                        <a:t> RELIEF</a:t>
                      </a:r>
                    </a:p>
                  </a:txBody>
                  <a:tcPr marL="36000" marR="36000" marT="5080" marB="0" anchor="ctr">
                    <a:lnL w="28575">
                      <a:solidFill>
                        <a:srgbClr val="FFFFFF"/>
                      </a:solidFill>
                      <a:prstDash val="solid"/>
                    </a:lnL>
                    <a:lnR w="28575">
                      <a:solidFill>
                        <a:srgbClr val="FFFFFF"/>
                      </a:solidFill>
                      <a:prstDash val="soli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algn="l">
                        <a:lnSpc>
                          <a:spcPct val="100000"/>
                        </a:lnSpc>
                        <a:spcBef>
                          <a:spcPts val="650"/>
                        </a:spcBef>
                      </a:pPr>
                      <a:r>
                        <a:rPr lang="en-US" sz="1200" kern="1200" spc="-30" dirty="0">
                          <a:solidFill>
                            <a:srgbClr val="7030A0"/>
                          </a:solidFill>
                          <a:latin typeface="GT Walsheim Pro Light" panose="02000503040000020003" pitchFamily="2" charset="-18"/>
                          <a:ea typeface="+mn-ea"/>
                          <a:cs typeface="Arial"/>
                        </a:rPr>
                        <a:t>Possibility of accounting in PIT/CIT prepayments for eligible R&amp;D costs incurred to develop products necessary to counteract COVID-19</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pl-PL" sz="1100" dirty="0">
                          <a:latin typeface="GT Walsheim Pro Light" panose="02000503040000020003" pitchFamily="2" charset="-18"/>
                          <a:cs typeface="VL PGothic"/>
                        </a:rPr>
                        <a:t>t</a:t>
                      </a:r>
                      <a:r>
                        <a:rPr lang="en-US" sz="1100" dirty="0">
                          <a:latin typeface="GT Walsheim Pro Light" panose="02000503040000020003" pitchFamily="2" charset="-18"/>
                          <a:cs typeface="VL PGothic"/>
                        </a:rPr>
                        <a:t>he preference was addressed to taxpayers conducting research and development activity aimed at counteracting COVID-19</a:t>
                      </a:r>
                      <a:r>
                        <a:rPr lang="pl-PL" sz="1100" dirty="0">
                          <a:latin typeface="GT Walsheim Pro Light" panose="02000503040000020003" pitchFamily="2" charset="-18"/>
                          <a:cs typeface="VL PGothic"/>
                        </a:rPr>
                        <a:t>,</a:t>
                      </a:r>
                      <a:endParaRPr lang="pl-PL" sz="1100" spc="-50" dirty="0">
                        <a:latin typeface="GT Walsheim Pro Light" panose="02000503040000020003" pitchFamily="2" charset="-18"/>
                        <a:cs typeface="VL PGothic"/>
                      </a:endParaRP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VL PGothic"/>
                        </a:rPr>
                        <a:t>taxpayers may take advantage of the possibility of reducing the amount of prepayments of income tax on income by the amount of eligible costs incurred on research and development </a:t>
                      </a:r>
                      <a:r>
                        <a:rPr lang="en-US" sz="1100" dirty="0">
                          <a:latin typeface="GT Walsheim Pro Light" panose="02000503040000020003" pitchFamily="2" charset="-18"/>
                          <a:cs typeface="VL PGothic"/>
                        </a:rPr>
                        <a:t>activity aimed at developing new products or improving or changing the products already manufactured, which will be aimed at counteracting COVID-19</a:t>
                      </a:r>
                      <a:r>
                        <a:rPr lang="pl-PL" sz="1100" dirty="0">
                          <a:latin typeface="GT Walsheim Pro Light" panose="02000503040000020003" pitchFamily="2" charset="-18"/>
                          <a:cs typeface="VL PGothic"/>
                        </a:rPr>
                        <a:t>.</a:t>
                      </a:r>
                      <a:endParaRPr lang="pl-PL" sz="1100" spc="-50" dirty="0">
                        <a:latin typeface="GT Walsheim Pro Light" panose="02000503040000020003" pitchFamily="2" charset="-18"/>
                        <a:cs typeface="VL PGothic"/>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289981544"/>
                  </a:ext>
                </a:extLst>
              </a:tr>
              <a:tr h="693436">
                <a:tc rowSpan="2">
                  <a:txBody>
                    <a:bodyPr/>
                    <a:lstStyle/>
                    <a:p>
                      <a:pPr algn="ctr">
                        <a:lnSpc>
                          <a:spcPct val="100000"/>
                        </a:lnSpc>
                      </a:pPr>
                      <a:r>
                        <a:rPr lang="pl-PL" sz="1100" spc="-75" dirty="0">
                          <a:solidFill>
                            <a:schemeClr val="bg1"/>
                          </a:solidFill>
                          <a:latin typeface="GT Walsheim Pro Light" panose="02000503040000020003" pitchFamily="2" charset="-18"/>
                          <a:ea typeface="+mn-ea"/>
                          <a:cs typeface="VL PGothic"/>
                        </a:rPr>
                        <a:t>RELIEF FOR BAD DEBTS</a:t>
                      </a:r>
                      <a:endParaRPr sz="1100" spc="-75" dirty="0">
                        <a:solidFill>
                          <a:schemeClr val="bg1"/>
                        </a:solidFill>
                        <a:latin typeface="GT Walsheim Pro Light" panose="02000503040000020003" pitchFamily="2" charset="-18"/>
                        <a:ea typeface="+mn-ea"/>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algn="l">
                        <a:lnSpc>
                          <a:spcPct val="100000"/>
                        </a:lnSpc>
                        <a:spcBef>
                          <a:spcPts val="650"/>
                        </a:spcBef>
                      </a:pPr>
                      <a:r>
                        <a:rPr lang="en-US" sz="1200" kern="1200" spc="-30" dirty="0">
                          <a:solidFill>
                            <a:srgbClr val="7030A0"/>
                          </a:solidFill>
                          <a:latin typeface="GT Walsheim Pro Light" panose="02000503040000020003" pitchFamily="2" charset="-18"/>
                          <a:ea typeface="+mn-ea"/>
                          <a:cs typeface="Arial"/>
                        </a:rPr>
                        <a:t>Exemption from the obligation to increase income in PIT/CIT by the value of unpaid liabilities included in tax costs </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debtors do not have to increase their income after 90 days by the amount not paid to the creditor in the tax year in which the </a:t>
                      </a:r>
                      <a:r>
                        <a:rPr lang="pl-PL" sz="1100" dirty="0">
                          <a:latin typeface="GT Walsheim Pro Light" panose="02000503040000020003" pitchFamily="2" charset="-18"/>
                          <a:cs typeface="VL PGothic"/>
                        </a:rPr>
                        <a:t>state of </a:t>
                      </a:r>
                      <a:r>
                        <a:rPr lang="en-US" sz="1100" dirty="0">
                          <a:latin typeface="GT Walsheim Pro Light" panose="02000503040000020003" pitchFamily="2" charset="-18"/>
                          <a:cs typeface="VL PGothic"/>
                        </a:rPr>
                        <a:t>COVID-19 epidemic was in force,</a:t>
                      </a:r>
                      <a:endParaRPr lang="pl-PL" sz="1100" dirty="0">
                        <a:latin typeface="GT Walsheim Pro Light" panose="02000503040000020003" pitchFamily="2" charset="-18"/>
                        <a:cs typeface="VL PGothic"/>
                      </a:endParaRPr>
                    </a:p>
                    <a:p>
                      <a:pPr marL="171450"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the conditions for applying the preference are:</a:t>
                      </a:r>
                      <a:endParaRPr lang="pl-PL" sz="1100" dirty="0">
                        <a:latin typeface="GT Walsheim Pro Light" panose="02000503040000020003" pitchFamily="2" charset="-18"/>
                        <a:cs typeface="VL PGothic"/>
                      </a:endParaRPr>
                    </a:p>
                    <a:p>
                      <a:pPr marL="628650" lvl="1"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suffering adverse economic consequences due to COVID-19,</a:t>
                      </a:r>
                      <a:endParaRPr lang="pl-PL" sz="1100" dirty="0">
                        <a:latin typeface="GT Walsheim Pro Light" panose="02000503040000020003" pitchFamily="2" charset="-18"/>
                        <a:cs typeface="VL PGothic"/>
                      </a:endParaRPr>
                    </a:p>
                    <a:p>
                      <a:pPr marL="628650" lvl="1"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having</a:t>
                      </a:r>
                      <a:r>
                        <a:rPr lang="pl-PL" sz="1100" dirty="0">
                          <a:latin typeface="GT Walsheim Pro Light" panose="02000503040000020003" pitchFamily="2" charset="-18"/>
                          <a:cs typeface="VL PGothic"/>
                        </a:rPr>
                        <a:t> </a:t>
                      </a:r>
                      <a:r>
                        <a:rPr lang="en-US" sz="1100" dirty="0">
                          <a:latin typeface="GT Walsheim Pro Light" panose="02000503040000020003" pitchFamily="2" charset="-18"/>
                          <a:cs typeface="VL PGothic"/>
                        </a:rPr>
                        <a:t>business income that is at least 50% lower than in the corresponding period of the previous tax year.</a:t>
                      </a:r>
                      <a:endParaRPr lang="pl-PL" sz="1100" dirty="0">
                        <a:latin typeface="GT Walsheim Pro Light" panose="02000503040000020003" pitchFamily="2" charset="-18"/>
                        <a:cs typeface="VL PGothic"/>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08292105"/>
                  </a:ext>
                </a:extLst>
              </a:tr>
              <a:tr h="693436">
                <a:tc vMerge="1">
                  <a:txBody>
                    <a:bodyPr/>
                    <a:lstStyle/>
                    <a:p>
                      <a:pPr algn="ctr">
                        <a:lnSpc>
                          <a:spcPct val="100000"/>
                        </a:lnSpc>
                      </a:pPr>
                      <a:endParaRPr sz="1100" spc="-75" dirty="0">
                        <a:solidFill>
                          <a:schemeClr val="bg1"/>
                        </a:solidFill>
                        <a:latin typeface="GT Walsheim Pro Light" panose="02000503040000020003" pitchFamily="2" charset="-18"/>
                        <a:ea typeface="+mn-ea"/>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indent="0" algn="l">
                        <a:lnSpc>
                          <a:spcPct val="100000"/>
                        </a:lnSpc>
                        <a:spcBef>
                          <a:spcPts val="650"/>
                        </a:spcBef>
                        <a:buFont typeface="Arial" panose="020B0604020202020204" pitchFamily="34" charset="0"/>
                        <a:buNone/>
                      </a:pPr>
                      <a:r>
                        <a:rPr lang="en-US" sz="1200" kern="1200" spc="-30" dirty="0">
                          <a:solidFill>
                            <a:srgbClr val="7030A0"/>
                          </a:solidFill>
                          <a:latin typeface="GT Walsheim Pro Light" panose="02000503040000020003" pitchFamily="2" charset="-18"/>
                          <a:ea typeface="+mn-ea"/>
                          <a:cs typeface="Arial"/>
                        </a:rPr>
                        <a:t>Reduction of the deadline for accounting for bad debt relief in PIT/CIT from 90 days to 30 days</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dirty="0">
                          <a:latin typeface="GT Walsheim Pro Light" panose="02000503040000020003" pitchFamily="2" charset="-18"/>
                          <a:cs typeface="VL PGothic"/>
                        </a:rPr>
                        <a:t>a creditor who bears the negative consequences of COVID-19 may reduce the income/revenue for the purpose of calculating </a:t>
                      </a:r>
                      <a:r>
                        <a:rPr lang="en-US" sz="1100" spc="-50" dirty="0">
                          <a:latin typeface="GT Walsheim Pro Light" panose="02000503040000020003" pitchFamily="2" charset="-18"/>
                          <a:cs typeface="VL PGothic"/>
                        </a:rPr>
                        <a:t>the amount of prepayments of </a:t>
                      </a:r>
                      <a:r>
                        <a:rPr lang="en-US" sz="1100" dirty="0">
                          <a:latin typeface="GT Walsheim Pro Light" panose="02000503040000020003" pitchFamily="2" charset="-18"/>
                          <a:cs typeface="VL PGothic"/>
                        </a:rPr>
                        <a:t>tax on outstanding debt</a:t>
                      </a:r>
                      <a:r>
                        <a:rPr lang="pl-PL" sz="1100" dirty="0">
                          <a:latin typeface="GT Walsheim Pro Light" panose="02000503040000020003" pitchFamily="2" charset="-18"/>
                          <a:cs typeface="VL PGothic"/>
                        </a:rPr>
                        <a:t> </a:t>
                      </a:r>
                      <a:r>
                        <a:rPr lang="en-US" sz="1100" dirty="0">
                          <a:latin typeface="GT Walsheim Pro Light" panose="02000503040000020003" pitchFamily="2" charset="-18"/>
                          <a:cs typeface="VL PGothic"/>
                        </a:rPr>
                        <a:t>after 30 days from the date of its payment deadline,</a:t>
                      </a:r>
                      <a:r>
                        <a:rPr lang="pl-PL" sz="1100" dirty="0">
                          <a:latin typeface="GT Walsheim Pro Light" panose="02000503040000020003" pitchFamily="2" charset="-18"/>
                          <a:cs typeface="VL PGothic"/>
                        </a:rPr>
                        <a:t> </a:t>
                      </a:r>
                    </a:p>
                    <a:p>
                      <a:pPr marL="171450" marR="0" lvl="1" indent="-171450" algn="l" defTabSz="914400" eaLnBrk="1" fontAlgn="auto" latinLnBrk="0" hangingPunct="1">
                        <a:lnSpc>
                          <a:spcPct val="100000"/>
                        </a:lnSpc>
                        <a:spcBef>
                          <a:spcPts val="240"/>
                        </a:spcBef>
                        <a:spcAft>
                          <a:spcPts val="0"/>
                        </a:spcAft>
                        <a:buClrTx/>
                        <a:buSzTx/>
                        <a:buFont typeface="Arial" panose="020B0604020202020204" pitchFamily="34" charset="0"/>
                        <a:buChar char="•"/>
                        <a:tabLst/>
                        <a:defRPr/>
                      </a:pPr>
                      <a:r>
                        <a:rPr lang="en-US" sz="1100" dirty="0">
                          <a:latin typeface="GT Walsheim Pro Light" panose="02000503040000020003" pitchFamily="2" charset="-18"/>
                          <a:cs typeface="VL PGothic"/>
                        </a:rPr>
                        <a:t>a creditor who bears the negative consequences of COVID-19 and who pays simplified </a:t>
                      </a:r>
                      <a:r>
                        <a:rPr lang="en-US" sz="1100" spc="-50" dirty="0">
                          <a:latin typeface="GT Walsheim Pro Light" panose="02000503040000020003" pitchFamily="2" charset="-18"/>
                          <a:cs typeface="VL PGothic"/>
                        </a:rPr>
                        <a:t>prepayments </a:t>
                      </a:r>
                      <a:r>
                        <a:rPr lang="en-US" sz="1100" dirty="0">
                          <a:latin typeface="GT Walsheim Pro Light" panose="02000503040000020003" pitchFamily="2" charset="-18"/>
                          <a:cs typeface="VL PGothic"/>
                        </a:rPr>
                        <a:t>may reduce them by a part of the outstanding debt:</a:t>
                      </a:r>
                    </a:p>
                    <a:p>
                      <a:pPr marL="628650" lvl="1"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9% of the value of the debt - in the case of a small taxpayer,</a:t>
                      </a:r>
                    </a:p>
                    <a:p>
                      <a:pPr marL="628650" lvl="1" indent="-171450" algn="l">
                        <a:lnSpc>
                          <a:spcPct val="100000"/>
                        </a:lnSpc>
                        <a:spcBef>
                          <a:spcPts val="240"/>
                        </a:spcBef>
                        <a:buFont typeface="Arial" panose="020B0604020202020204" pitchFamily="34" charset="0"/>
                        <a:buChar char="•"/>
                      </a:pPr>
                      <a:r>
                        <a:rPr lang="en-US" sz="1100" dirty="0">
                          <a:latin typeface="GT Walsheim Pro Light" panose="02000503040000020003" pitchFamily="2" charset="-18"/>
                          <a:cs typeface="VL PGothic"/>
                        </a:rPr>
                        <a:t>19% of the value of the debt - in the case of other taxpayers.</a:t>
                      </a:r>
                      <a:endParaRPr lang="pl-PL" sz="1100" dirty="0">
                        <a:latin typeface="GT Walsheim Pro Light" panose="02000503040000020003" pitchFamily="2" charset="-18"/>
                        <a:cs typeface="VL PGothic"/>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683110693"/>
                  </a:ext>
                </a:extLst>
              </a:tr>
            </a:tbl>
          </a:graphicData>
        </a:graphic>
      </p:graphicFrame>
    </p:spTree>
    <p:extLst>
      <p:ext uri="{BB962C8B-B14F-4D97-AF65-F5344CB8AC3E}">
        <p14:creationId xmlns:p14="http://schemas.microsoft.com/office/powerpoint/2010/main" val="4186006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8">
            <a:extLst>
              <a:ext uri="{FF2B5EF4-FFF2-40B4-BE49-F238E27FC236}">
                <a16:creationId xmlns:a16="http://schemas.microsoft.com/office/drawing/2014/main" id="{8D6C74E3-7DDF-4AF5-A415-56A4D993AF45}"/>
              </a:ext>
            </a:extLst>
          </p:cNvPr>
          <p:cNvSpPr>
            <a:spLocks noGrp="1"/>
          </p:cNvSpPr>
          <p:nvPr>
            <p:ph type="title"/>
          </p:nvPr>
        </p:nvSpPr>
        <p:spPr>
          <a:xfrm>
            <a:off x="609601" y="381000"/>
            <a:ext cx="5791200" cy="492443"/>
          </a:xfrm>
        </p:spPr>
        <p:txBody>
          <a:bodyPr/>
          <a:lstStyle/>
          <a:p>
            <a:r>
              <a:rPr lang="en-GB" kern="1200" spc="60" dirty="0">
                <a:solidFill>
                  <a:srgbClr val="FF7D1E"/>
                </a:solidFill>
                <a:latin typeface="GT Walsheim Pro Bold" panose="02000503040000020003" pitchFamily="2" charset="-18"/>
                <a:ea typeface="+mn-ea"/>
                <a:cs typeface="Arial" panose="020B0604020202020204" pitchFamily="34" charset="0"/>
              </a:rPr>
              <a:t>Preferences still apply:</a:t>
            </a:r>
          </a:p>
        </p:txBody>
      </p:sp>
      <p:graphicFrame>
        <p:nvGraphicFramePr>
          <p:cNvPr id="13" name="Tabela 12">
            <a:extLst>
              <a:ext uri="{FF2B5EF4-FFF2-40B4-BE49-F238E27FC236}">
                <a16:creationId xmlns:a16="http://schemas.microsoft.com/office/drawing/2014/main" id="{DA382D6F-85FA-474D-BB56-E69C6C04EFE5}"/>
              </a:ext>
            </a:extLst>
          </p:cNvPr>
          <p:cNvGraphicFramePr>
            <a:graphicFrameLocks noGrp="1"/>
          </p:cNvGraphicFramePr>
          <p:nvPr>
            <p:extLst>
              <p:ext uri="{D42A27DB-BD31-4B8C-83A1-F6EECF244321}">
                <p14:modId xmlns:p14="http://schemas.microsoft.com/office/powerpoint/2010/main" val="4226135494"/>
              </p:ext>
            </p:extLst>
          </p:nvPr>
        </p:nvGraphicFramePr>
        <p:xfrm>
          <a:off x="609601" y="1455087"/>
          <a:ext cx="5943599" cy="5202268"/>
        </p:xfrm>
        <a:graphic>
          <a:graphicData uri="http://schemas.openxmlformats.org/drawingml/2006/table">
            <a:tbl>
              <a:tblPr firstRow="1" bandRow="1">
                <a:tableStyleId>{2D5ABB26-0587-4C30-8999-92F81FD0307C}</a:tableStyleId>
              </a:tblPr>
              <a:tblGrid>
                <a:gridCol w="1371599">
                  <a:extLst>
                    <a:ext uri="{9D8B030D-6E8A-4147-A177-3AD203B41FA5}">
                      <a16:colId xmlns:a16="http://schemas.microsoft.com/office/drawing/2014/main" val="2447680004"/>
                    </a:ext>
                  </a:extLst>
                </a:gridCol>
                <a:gridCol w="4572000">
                  <a:extLst>
                    <a:ext uri="{9D8B030D-6E8A-4147-A177-3AD203B41FA5}">
                      <a16:colId xmlns:a16="http://schemas.microsoft.com/office/drawing/2014/main" val="2910909754"/>
                    </a:ext>
                  </a:extLst>
                </a:gridCol>
              </a:tblGrid>
              <a:tr h="992218">
                <a:tc>
                  <a:txBody>
                    <a:bodyPr/>
                    <a:lstStyle/>
                    <a:p>
                      <a:pPr algn="ctr">
                        <a:lnSpc>
                          <a:spcPct val="100000"/>
                        </a:lnSpc>
                        <a:spcBef>
                          <a:spcPts val="40"/>
                        </a:spcBef>
                      </a:pPr>
                      <a:r>
                        <a:rPr lang="pl-PL" sz="1100" dirty="0">
                          <a:solidFill>
                            <a:schemeClr val="bg1"/>
                          </a:solidFill>
                          <a:latin typeface="GT Walsheim Pro Light" panose="02000503040000020003" pitchFamily="2" charset="-18"/>
                          <a:cs typeface="Times New Roman"/>
                        </a:rPr>
                        <a:t>MDR</a:t>
                      </a:r>
                      <a:endParaRPr sz="1100" spc="-80" baseline="0" dirty="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a:solidFill>
                        <a:srgbClr val="FFFFFF"/>
                      </a:solidFill>
                      <a:prstDash val="solid"/>
                    </a:lnB>
                    <a:solidFill>
                      <a:srgbClr val="725799"/>
                    </a:solidFill>
                  </a:tcPr>
                </a:tc>
                <a:tc>
                  <a:txBody>
                    <a:bodyPr/>
                    <a:lstStyle/>
                    <a:p>
                      <a:pPr marL="0" indent="0" algn="l">
                        <a:lnSpc>
                          <a:spcPct val="100000"/>
                        </a:lnSpc>
                        <a:spcBef>
                          <a:spcPts val="650"/>
                        </a:spcBef>
                        <a:buFont typeface="Arial" panose="020B0604020202020204" pitchFamily="34" charset="0"/>
                        <a:buNone/>
                      </a:pPr>
                      <a:r>
                        <a:rPr lang="en-US" sz="1200" kern="1200" spc="-30" dirty="0">
                          <a:solidFill>
                            <a:srgbClr val="7030A0"/>
                          </a:solidFill>
                          <a:latin typeface="GT Walsheim Pro Light" panose="02000503040000020003" pitchFamily="2" charset="-18"/>
                          <a:ea typeface="+mn-ea"/>
                          <a:cs typeface="Arial"/>
                        </a:rPr>
                        <a:t>Suspension of time limits for MDR reporting</a:t>
                      </a:r>
                      <a:endParaRPr lang="pl-PL" sz="1200" kern="1200" spc="-30" dirty="0">
                        <a:solidFill>
                          <a:srgbClr val="7030A0"/>
                        </a:solidFill>
                        <a:latin typeface="GT Walsheim Pro Light" panose="02000503040000020003" pitchFamily="2" charset="-18"/>
                        <a:ea typeface="+mn-ea"/>
                        <a:cs typeface="Arial"/>
                      </a:endParaRPr>
                    </a:p>
                    <a:p>
                      <a:pPr marL="0" indent="0" algn="l">
                        <a:lnSpc>
                          <a:spcPct val="100000"/>
                        </a:lnSpc>
                        <a:spcBef>
                          <a:spcPts val="650"/>
                        </a:spcBef>
                        <a:buFont typeface="Arial" panose="020B0604020202020204" pitchFamily="34" charset="0"/>
                        <a:buNone/>
                      </a:pPr>
                      <a:r>
                        <a:rPr lang="en-US" sz="1100" spc="-50" dirty="0">
                          <a:solidFill>
                            <a:schemeClr val="tx1"/>
                          </a:solidFill>
                          <a:latin typeface="GT Walsheim Pro Light" panose="02000503040000020003" pitchFamily="2" charset="-18"/>
                          <a:ea typeface="+mn-ea"/>
                          <a:cs typeface="Arial"/>
                        </a:rPr>
                        <a:t>in the case of a national scheme, MDR time limits shall not start and those started shall be suspended until the 30th day following the date of lifting of the state of epidemic emergency.</a:t>
                      </a:r>
                      <a:endParaRPr lang="pl-PL" sz="1100" spc="-50" dirty="0">
                        <a:solidFill>
                          <a:schemeClr val="tx1"/>
                        </a:solidFill>
                        <a:latin typeface="GT Walsheim Pro Light" panose="02000503040000020003" pitchFamily="2" charset="-18"/>
                        <a:ea typeface="+mn-ea"/>
                        <a:cs typeface="Arial"/>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299095521"/>
                  </a:ext>
                </a:extLst>
              </a:tr>
              <a:tr h="837925">
                <a:tc>
                  <a:txBody>
                    <a:bodyPr/>
                    <a:lstStyle/>
                    <a:p>
                      <a:pPr algn="ctr">
                        <a:lnSpc>
                          <a:spcPct val="100000"/>
                        </a:lnSpc>
                        <a:spcBef>
                          <a:spcPts val="40"/>
                        </a:spcBef>
                      </a:pPr>
                      <a:r>
                        <a:rPr lang="pl-PL" sz="1100" dirty="0">
                          <a:solidFill>
                            <a:schemeClr val="bg1"/>
                          </a:solidFill>
                          <a:latin typeface="GT Walsheim Pro Light" panose="02000503040000020003" pitchFamily="2" charset="-18"/>
                          <a:cs typeface="VL PGothic"/>
                        </a:rPr>
                        <a:t>CERTIFICATES OF RESIDENCE</a:t>
                      </a:r>
                      <a:endParaRPr sz="1100" dirty="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a:solidFill>
                        <a:srgbClr val="FFFFFF"/>
                      </a:solidFill>
                      <a:prstDash val="soli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algn="l">
                        <a:lnSpc>
                          <a:spcPct val="100000"/>
                        </a:lnSpc>
                        <a:spcBef>
                          <a:spcPts val="650"/>
                        </a:spcBef>
                      </a:pPr>
                      <a:r>
                        <a:rPr lang="en-US" sz="1200" kern="1200" spc="-30" dirty="0">
                          <a:solidFill>
                            <a:srgbClr val="7030A0"/>
                          </a:solidFill>
                          <a:latin typeface="GT Walsheim Pro Light" panose="02000503040000020003" pitchFamily="2" charset="-18"/>
                          <a:ea typeface="+mn-ea"/>
                          <a:cs typeface="Arial"/>
                        </a:rPr>
                        <a:t>Possibility of using the taxpayer's existing certificate of residence covering 2019 </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solidFill>
                            <a:schemeClr val="tx1"/>
                          </a:solidFill>
                          <a:latin typeface="GT Walsheim Pro Light" panose="02000503040000020003" pitchFamily="2" charset="-18"/>
                          <a:ea typeface="+mn-ea"/>
                          <a:cs typeface="Arial"/>
                        </a:rPr>
                        <a:t>the condition is to obtain a statement from the taxpayer that the data contained therein has not changed,</a:t>
                      </a:r>
                      <a:endParaRPr lang="pl-PL" sz="1100" spc="-50" dirty="0">
                        <a:solidFill>
                          <a:schemeClr val="tx1"/>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solidFill>
                            <a:schemeClr val="tx1"/>
                          </a:solidFill>
                          <a:latin typeface="GT Walsheim Pro Light" panose="02000503040000020003" pitchFamily="2" charset="-18"/>
                          <a:ea typeface="+mn-ea"/>
                          <a:cs typeface="Arial"/>
                        </a:rPr>
                        <a:t>the taxpayer's place of residence and registered office for tax purposes may be confirmed by a copy of a certificate of residence, if the information arising from the submitted copy of the certificate of residence does not give rise to justified doubts as to its accuracy,</a:t>
                      </a:r>
                      <a:r>
                        <a:rPr lang="pl-PL" sz="1100" spc="-50" dirty="0">
                          <a:solidFill>
                            <a:schemeClr val="tx1"/>
                          </a:solidFill>
                          <a:latin typeface="GT Walsheim Pro Light" panose="02000503040000020003" pitchFamily="2" charset="-18"/>
                          <a:ea typeface="+mn-ea"/>
                          <a:cs typeface="Arial"/>
                        </a:rPr>
                        <a:t> </a:t>
                      </a:r>
                    </a:p>
                    <a:p>
                      <a:pPr marL="171450" indent="-171450" algn="l">
                        <a:lnSpc>
                          <a:spcPct val="100000"/>
                        </a:lnSpc>
                        <a:spcBef>
                          <a:spcPts val="650"/>
                        </a:spcBef>
                        <a:buFont typeface="Arial" panose="020B0604020202020204" pitchFamily="34" charset="0"/>
                        <a:buChar char="•"/>
                      </a:pPr>
                      <a:r>
                        <a:rPr lang="en-US" sz="1100" spc="-50" dirty="0">
                          <a:solidFill>
                            <a:schemeClr val="tx1"/>
                          </a:solidFill>
                          <a:latin typeface="GT Walsheim Pro Light" panose="02000503040000020003" pitchFamily="2" charset="-18"/>
                          <a:ea typeface="+mn-ea"/>
                          <a:cs typeface="Arial"/>
                        </a:rPr>
                        <a:t>the preference is valid until the state of epidemic emergency is lifted and for 2 months after it is lifted.</a:t>
                      </a:r>
                      <a:endParaRPr lang="pl-PL" sz="1100" spc="-50" dirty="0">
                        <a:solidFill>
                          <a:schemeClr val="tx1"/>
                        </a:solidFill>
                        <a:latin typeface="GT Walsheim Pro Light" panose="02000503040000020003" pitchFamily="2" charset="-18"/>
                        <a:ea typeface="+mn-ea"/>
                        <a:cs typeface="Arial"/>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289981544"/>
                  </a:ext>
                </a:extLst>
              </a:tr>
              <a:tr h="837925">
                <a:tc>
                  <a:txBody>
                    <a:bodyPr/>
                    <a:lstStyle/>
                    <a:p>
                      <a:pPr algn="ctr">
                        <a:lnSpc>
                          <a:spcPct val="100000"/>
                        </a:lnSpc>
                        <a:spcBef>
                          <a:spcPts val="40"/>
                        </a:spcBef>
                      </a:pPr>
                      <a:r>
                        <a:rPr lang="en-GB" sz="1100" noProof="0" dirty="0">
                          <a:solidFill>
                            <a:schemeClr val="bg1"/>
                          </a:solidFill>
                          <a:latin typeface="GT Walsheim Pro Light" panose="02000503040000020003" pitchFamily="2" charset="-18"/>
                          <a:cs typeface="Arial"/>
                        </a:rPr>
                        <a:t>ZAW-NR</a:t>
                      </a:r>
                      <a:br>
                        <a:rPr lang="en-GB" sz="1100" noProof="0" dirty="0">
                          <a:solidFill>
                            <a:schemeClr val="bg1"/>
                          </a:solidFill>
                          <a:latin typeface="GT Walsheim Pro Light" panose="02000503040000020003" pitchFamily="2" charset="-18"/>
                          <a:cs typeface="Arial"/>
                        </a:rPr>
                      </a:br>
                      <a:r>
                        <a:rPr lang="en-GB" sz="1100" noProof="0" dirty="0">
                          <a:solidFill>
                            <a:schemeClr val="bg1"/>
                          </a:solidFill>
                          <a:latin typeface="GT Walsheim Pro Light" panose="02000503040000020003" pitchFamily="2" charset="-18"/>
                          <a:cs typeface="Arial"/>
                        </a:rPr>
                        <a:t> notification</a:t>
                      </a: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indent="0" algn="l">
                        <a:lnSpc>
                          <a:spcPct val="100000"/>
                        </a:lnSpc>
                        <a:spcBef>
                          <a:spcPts val="650"/>
                        </a:spcBef>
                        <a:buFont typeface="Arial" panose="020B0604020202020204" pitchFamily="34" charset="0"/>
                        <a:buNone/>
                      </a:pPr>
                      <a:r>
                        <a:rPr lang="en-US" sz="1200" kern="1200" spc="-30" dirty="0">
                          <a:solidFill>
                            <a:srgbClr val="7030A0"/>
                          </a:solidFill>
                          <a:latin typeface="GT Walsheim Pro Light" panose="02000503040000020003" pitchFamily="2" charset="-18"/>
                          <a:ea typeface="+mn-ea"/>
                          <a:cs typeface="Arial"/>
                        </a:rPr>
                        <a:t>Extension of the deadline for submitting a notice of payment of a debt to another account</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Arial"/>
                        </a:rPr>
                        <a:t>the deadline for submitting a ZAW-NR notification has been extended to 14 days from the date of the transfer order</a:t>
                      </a:r>
                      <a:r>
                        <a:rPr lang="pl-PL" sz="1100" spc="-50" dirty="0">
                          <a:latin typeface="GT Walsheim Pro Light" panose="02000503040000020003" pitchFamily="2" charset="-18"/>
                          <a:cs typeface="Arial"/>
                        </a:rPr>
                        <a:t> </a:t>
                      </a:r>
                      <a:r>
                        <a:rPr lang="en-US" sz="1100" spc="-50" dirty="0">
                          <a:latin typeface="GT Walsheim Pro Light" panose="02000503040000020003" pitchFamily="2" charset="-18"/>
                          <a:cs typeface="Arial"/>
                        </a:rPr>
                        <a:t>,</a:t>
                      </a:r>
                      <a:endParaRPr lang="pl-PL" sz="1100" spc="-50" dirty="0">
                        <a:latin typeface="GT Walsheim Pro Light" panose="02000503040000020003" pitchFamily="2" charset="-18"/>
                        <a:cs typeface="Arial"/>
                      </a:endParaRP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Arial"/>
                        </a:rPr>
                        <a:t>upon lifting of a state of epidemic emergency, this period will be reduced to 7 days.</a:t>
                      </a:r>
                      <a:endParaRPr lang="pl-PL" sz="1100" spc="-50" dirty="0">
                        <a:latin typeface="GT Walsheim Pro Light" panose="02000503040000020003" pitchFamily="2" charset="-18"/>
                        <a:cs typeface="Arial"/>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3017325781"/>
                  </a:ext>
                </a:extLst>
              </a:tr>
              <a:tr h="837925">
                <a:tc>
                  <a:txBody>
                    <a:bodyPr/>
                    <a:lstStyle/>
                    <a:p>
                      <a:pPr algn="ctr">
                        <a:lnSpc>
                          <a:spcPct val="100000"/>
                        </a:lnSpc>
                        <a:spcBef>
                          <a:spcPts val="40"/>
                        </a:spcBef>
                      </a:pPr>
                      <a:r>
                        <a:rPr lang="pl-PL" sz="1100" dirty="0">
                          <a:solidFill>
                            <a:schemeClr val="bg1"/>
                          </a:solidFill>
                          <a:latin typeface="GT Walsheim Pro Light" panose="02000503040000020003" pitchFamily="2" charset="-18"/>
                          <a:cs typeface="VL PGothic"/>
                        </a:rPr>
                        <a:t>INDIVIDUAL RULINGS</a:t>
                      </a:r>
                      <a:endParaRPr sz="1100" dirty="0">
                        <a:solidFill>
                          <a:schemeClr val="bg1"/>
                        </a:solidFill>
                        <a:latin typeface="GT Walsheim Pro Light" panose="02000503040000020003" pitchFamily="2" charset="-18"/>
                        <a:cs typeface="VL PGothic"/>
                      </a:endParaRPr>
                    </a:p>
                  </a:txBody>
                  <a:tcPr marL="36000" marR="36000" marT="5080" marB="0" anchor="ctr">
                    <a:lnL w="28575">
                      <a:solidFill>
                        <a:srgbClr val="FFFFFF"/>
                      </a:solidFill>
                      <a:prstDash val="solid"/>
                    </a:lnL>
                    <a:lnR w="28575" cap="flat" cmpd="sng" algn="ctr">
                      <a:solidFill>
                        <a:srgbClr val="FFFFFF"/>
                      </a:solidFill>
                      <a:prstDash val="solid"/>
                      <a:round/>
                      <a:headEnd type="none" w="med" len="med"/>
                      <a:tailEnd type="none" w="med" len="med"/>
                    </a:lnR>
                    <a:lnT w="28575">
                      <a:solidFill>
                        <a:srgbClr val="FFFFFF"/>
                      </a:solidFill>
                      <a:prstDash val="solid"/>
                    </a:lnT>
                    <a:lnB w="28575" cap="flat" cmpd="sng" algn="ctr">
                      <a:solidFill>
                        <a:srgbClr val="FFFFFF"/>
                      </a:solidFill>
                      <a:prstDash val="solid"/>
                      <a:round/>
                      <a:headEnd type="none" w="med" len="med"/>
                      <a:tailEnd type="none" w="med" len="med"/>
                    </a:lnB>
                    <a:solidFill>
                      <a:srgbClr val="725799"/>
                    </a:solidFill>
                  </a:tcPr>
                </a:tc>
                <a:tc>
                  <a:txBody>
                    <a:bodyPr/>
                    <a:lstStyle/>
                    <a:p>
                      <a:pPr marL="0" indent="0" algn="l">
                        <a:lnSpc>
                          <a:spcPct val="100000"/>
                        </a:lnSpc>
                        <a:spcBef>
                          <a:spcPts val="650"/>
                        </a:spcBef>
                        <a:buFont typeface="Arial" panose="020B0604020202020204" pitchFamily="34" charset="0"/>
                        <a:buNone/>
                      </a:pPr>
                      <a:r>
                        <a:rPr lang="en-US" sz="1200" kern="1200" spc="-30" dirty="0">
                          <a:solidFill>
                            <a:srgbClr val="7030A0"/>
                          </a:solidFill>
                          <a:latin typeface="GT Walsheim Pro Light" panose="02000503040000020003" pitchFamily="2" charset="-18"/>
                          <a:ea typeface="+mn-ea"/>
                          <a:cs typeface="Arial"/>
                        </a:rPr>
                        <a:t>Extension of the deadline for issuing an interpretation of tax legislation </a:t>
                      </a:r>
                      <a:endParaRPr lang="pl-PL" sz="1200" kern="1200" spc="-30" dirty="0">
                        <a:solidFill>
                          <a:srgbClr val="7030A0"/>
                        </a:solidFill>
                        <a:latin typeface="GT Walsheim Pro Light" panose="02000503040000020003" pitchFamily="2" charset="-18"/>
                        <a:ea typeface="+mn-ea"/>
                        <a:cs typeface="Arial"/>
                      </a:endParaRPr>
                    </a:p>
                    <a:p>
                      <a:pPr marL="171450" indent="-171450" algn="l">
                        <a:lnSpc>
                          <a:spcPct val="100000"/>
                        </a:lnSpc>
                        <a:spcBef>
                          <a:spcPts val="650"/>
                        </a:spcBef>
                        <a:buFont typeface="Arial" panose="020B0604020202020204" pitchFamily="34" charset="0"/>
                        <a:buChar char="•"/>
                      </a:pPr>
                      <a:r>
                        <a:rPr lang="en-US" sz="1100" spc="-50" dirty="0">
                          <a:latin typeface="GT Walsheim Pro Light" panose="02000503040000020003" pitchFamily="2" charset="-18"/>
                          <a:cs typeface="VL PGothic"/>
                        </a:rPr>
                        <a:t>for requests for individual ruling</a:t>
                      </a:r>
                      <a:r>
                        <a:rPr lang="pl-PL" sz="1100" spc="-50" dirty="0">
                          <a:latin typeface="GT Walsheim Pro Light" panose="02000503040000020003" pitchFamily="2" charset="-18"/>
                          <a:cs typeface="VL PGothic"/>
                        </a:rPr>
                        <a:t>s</a:t>
                      </a:r>
                      <a:r>
                        <a:rPr lang="en-US" sz="1100" spc="-50" dirty="0">
                          <a:latin typeface="GT Walsheim Pro Light" panose="02000503040000020003" pitchFamily="2" charset="-18"/>
                          <a:cs typeface="VL PGothic"/>
                        </a:rPr>
                        <a:t> submitted from 31 March 2020 until the date of lifting the state of epidemic emergency, the deadline for issuing an individual ruling has been extended by 3 months and is now 6 months.</a:t>
                      </a:r>
                      <a:endParaRPr lang="pl-PL" sz="1100" spc="-50" dirty="0">
                        <a:latin typeface="GT Walsheim Pro Light" panose="02000503040000020003" pitchFamily="2" charset="-18"/>
                        <a:cs typeface="VL PGothic"/>
                      </a:endParaRPr>
                    </a:p>
                  </a:txBody>
                  <a:tcPr marL="36000" marR="36000" marT="82550" marB="0" anchor="ctr">
                    <a:lnL w="28575" cap="flat" cmpd="sng" algn="ctr">
                      <a:solidFill>
                        <a:srgbClr val="FFFFFF"/>
                      </a:solidFill>
                      <a:prstDash val="solid"/>
                      <a:round/>
                      <a:headEnd type="none" w="med" len="med"/>
                      <a:tailEnd type="none" w="med" len="med"/>
                    </a:lnL>
                    <a:lnR w="28575">
                      <a:solidFill>
                        <a:srgbClr val="FFFFFF"/>
                      </a:solidFill>
                      <a:prstDash val="soli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F2F0EE"/>
                    </a:solidFill>
                  </a:tcPr>
                </a:tc>
                <a:extLst>
                  <a:ext uri="{0D108BD9-81ED-4DB2-BD59-A6C34878D82A}">
                    <a16:rowId xmlns:a16="http://schemas.microsoft.com/office/drawing/2014/main" val="1640560398"/>
                  </a:ext>
                </a:extLst>
              </a:tr>
            </a:tbl>
          </a:graphicData>
        </a:graphic>
      </p:graphicFrame>
      <p:sp>
        <p:nvSpPr>
          <p:cNvPr id="4" name="object 8">
            <a:extLst>
              <a:ext uri="{FF2B5EF4-FFF2-40B4-BE49-F238E27FC236}">
                <a16:creationId xmlns:a16="http://schemas.microsoft.com/office/drawing/2014/main" id="{90F22433-DAE5-4690-8F43-0EA3C40B6E6F}"/>
              </a:ext>
            </a:extLst>
          </p:cNvPr>
          <p:cNvSpPr/>
          <p:nvPr/>
        </p:nvSpPr>
        <p:spPr>
          <a:xfrm>
            <a:off x="1817388" y="7239000"/>
            <a:ext cx="5053312" cy="498085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507048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9112" y="1082270"/>
            <a:ext cx="5364396" cy="500947"/>
          </a:xfrm>
          <a:prstGeom prst="rect">
            <a:avLst/>
          </a:prstGeom>
        </p:spPr>
        <p:txBody>
          <a:bodyPr vert="horz" wrap="square" lIns="0" tIns="8422" rIns="0" bIns="0" rtlCol="0">
            <a:spAutoFit/>
          </a:bodyPr>
          <a:lstStyle/>
          <a:p>
            <a:pPr marL="6478">
              <a:spcBef>
                <a:spcPts val="66"/>
              </a:spcBef>
            </a:pPr>
            <a:r>
              <a:rPr lang="en-US" spc="120" dirty="0">
                <a:latin typeface="GT Walsheim Pro Bold" panose="02000503040000020003" pitchFamily="2" charset="-18"/>
                <a:cs typeface="Tahoma"/>
              </a:rPr>
              <a:t>Feel free to contact us</a:t>
            </a:r>
            <a:endParaRPr spc="120" dirty="0">
              <a:latin typeface="GT Walsheim Pro Bold" panose="02000503040000020003" pitchFamily="2" charset="-18"/>
              <a:cs typeface="Tahoma"/>
            </a:endParaRPr>
          </a:p>
        </p:txBody>
      </p:sp>
      <p:sp>
        <p:nvSpPr>
          <p:cNvPr id="3" name="object 3"/>
          <p:cNvSpPr txBox="1"/>
          <p:nvPr/>
        </p:nvSpPr>
        <p:spPr>
          <a:xfrm>
            <a:off x="633725" y="1923771"/>
            <a:ext cx="2321483" cy="1032936"/>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 Poznań</a:t>
            </a:r>
            <a:endParaRPr lang="en-GB" sz="1100" dirty="0">
              <a:latin typeface="GT Walsheim Pro Light" panose="02000503040000020003" pitchFamily="2" charset="-18"/>
              <a:cs typeface="Arial" panose="020B0604020202020204" pitchFamily="34" charset="0"/>
            </a:endParaRPr>
          </a:p>
          <a:p>
            <a:pPr marL="6478" marR="2591">
              <a:lnSpc>
                <a:spcPct val="130100"/>
              </a:lnSpc>
            </a:pPr>
            <a:r>
              <a:rPr lang="en-GB" sz="1100" spc="-10" dirty="0">
                <a:solidFill>
                  <a:srgbClr val="572C82"/>
                </a:solidFill>
                <a:latin typeface="GT Walsheim Pro Light" panose="02000503040000020003" pitchFamily="2" charset="-18"/>
                <a:cs typeface="Arial" panose="020B0604020202020204" pitchFamily="34" charset="0"/>
              </a:rPr>
              <a:t>ul. abpa </a:t>
            </a:r>
            <a:r>
              <a:rPr lang="en-GB" sz="1100" spc="-13" dirty="0">
                <a:solidFill>
                  <a:srgbClr val="572C82"/>
                </a:solidFill>
                <a:latin typeface="GT Walsheim Pro Light" panose="02000503040000020003" pitchFamily="2" charset="-18"/>
                <a:cs typeface="Arial" panose="020B0604020202020204" pitchFamily="34" charset="0"/>
              </a:rPr>
              <a:t>Antoniego</a:t>
            </a:r>
            <a:r>
              <a:rPr lang="en-GB" sz="1100" spc="-66" dirty="0">
                <a:solidFill>
                  <a:srgbClr val="572C82"/>
                </a:solidFill>
                <a:latin typeface="GT Walsheim Pro Light" panose="02000503040000020003" pitchFamily="2" charset="-18"/>
                <a:cs typeface="Arial" panose="020B0604020202020204" pitchFamily="34" charset="0"/>
              </a:rPr>
              <a:t> </a:t>
            </a:r>
            <a:r>
              <a:rPr lang="en-GB" sz="1100" spc="-15" dirty="0">
                <a:solidFill>
                  <a:srgbClr val="572C82"/>
                </a:solidFill>
                <a:latin typeface="GT Walsheim Pro Light" panose="02000503040000020003" pitchFamily="2" charset="-18"/>
                <a:cs typeface="Arial" panose="020B0604020202020204" pitchFamily="34" charset="0"/>
              </a:rPr>
              <a:t>Baraniaka  </a:t>
            </a:r>
            <a:r>
              <a:rPr lang="en-GB" sz="1100" spc="-10" dirty="0">
                <a:solidFill>
                  <a:srgbClr val="572C82"/>
                </a:solidFill>
                <a:latin typeface="GT Walsheim Pro Light" panose="02000503040000020003" pitchFamily="2" charset="-18"/>
                <a:cs typeface="Arial" panose="020B0604020202020204" pitchFamily="34" charset="0"/>
              </a:rPr>
              <a:t>88E, Bu</a:t>
            </a:r>
            <a:r>
              <a:rPr lang="pl-PL" sz="1100" spc="-10" dirty="0">
                <a:solidFill>
                  <a:srgbClr val="572C82"/>
                </a:solidFill>
                <a:latin typeface="GT Walsheim Pro Light" panose="02000503040000020003" pitchFamily="2" charset="-18"/>
                <a:cs typeface="Arial" panose="020B0604020202020204" pitchFamily="34" charset="0"/>
              </a:rPr>
              <a:t>dynek </a:t>
            </a:r>
            <a:r>
              <a:rPr lang="en-GB" sz="1100" spc="-38" dirty="0">
                <a:solidFill>
                  <a:srgbClr val="572C82"/>
                </a:solidFill>
                <a:latin typeface="GT Walsheim Pro Light" panose="02000503040000020003" pitchFamily="2" charset="-18"/>
                <a:cs typeface="Arial" panose="020B0604020202020204" pitchFamily="34" charset="0"/>
              </a:rPr>
              <a:t>F,</a:t>
            </a:r>
            <a:endParaRPr lang="en-GB" sz="1100" dirty="0">
              <a:latin typeface="GT Walsheim Pro Light" panose="02000503040000020003" pitchFamily="2" charset="-18"/>
              <a:cs typeface="Arial" panose="020B0604020202020204" pitchFamily="34" charset="0"/>
            </a:endParaRPr>
          </a:p>
          <a:p>
            <a:pPr marL="6478">
              <a:spcBef>
                <a:spcPts val="209"/>
              </a:spcBef>
            </a:pPr>
            <a:r>
              <a:rPr lang="en-GB" sz="1100" spc="66" dirty="0">
                <a:solidFill>
                  <a:srgbClr val="572C82"/>
                </a:solidFill>
                <a:latin typeface="GT Walsheim Pro Light" panose="02000503040000020003" pitchFamily="2" charset="-18"/>
                <a:cs typeface="Arial" panose="020B0604020202020204" pitchFamily="34" charset="0"/>
              </a:rPr>
              <a:t>61-131</a:t>
            </a:r>
            <a:r>
              <a:rPr lang="en-GB" sz="1100" spc="-28" dirty="0">
                <a:solidFill>
                  <a:srgbClr val="572C82"/>
                </a:solidFill>
                <a:latin typeface="GT Walsheim Pro Light" panose="02000503040000020003" pitchFamily="2" charset="-18"/>
                <a:cs typeface="Arial" panose="020B0604020202020204" pitchFamily="34" charset="0"/>
              </a:rPr>
              <a:t> </a:t>
            </a:r>
            <a:r>
              <a:rPr lang="en-GB" sz="1100" spc="-18" dirty="0">
                <a:solidFill>
                  <a:srgbClr val="572C82"/>
                </a:solidFill>
                <a:latin typeface="GT Walsheim Pro Light" panose="02000503040000020003" pitchFamily="2" charset="-18"/>
                <a:cs typeface="Arial" panose="020B0604020202020204" pitchFamily="34" charset="0"/>
              </a:rPr>
              <a:t>Poznań</a:t>
            </a:r>
            <a:endParaRPr lang="en-GB" sz="1100" dirty="0">
              <a:latin typeface="GT Walsheim Pro Light" panose="02000503040000020003" pitchFamily="2" charset="-18"/>
              <a:cs typeface="Arial" panose="020B0604020202020204" pitchFamily="34" charset="0"/>
            </a:endParaRPr>
          </a:p>
          <a:p>
            <a:pPr marL="6478">
              <a:spcBef>
                <a:spcPts val="212"/>
              </a:spcBef>
            </a:pPr>
            <a:r>
              <a:rPr lang="en-GB" sz="1100" spc="-38" dirty="0">
                <a:solidFill>
                  <a:srgbClr val="572C82"/>
                </a:solidFill>
                <a:latin typeface="GT Walsheim Pro Light" panose="02000503040000020003" pitchFamily="2" charset="-18"/>
                <a:cs typeface="Arial" panose="020B0604020202020204" pitchFamily="34" charset="0"/>
              </a:rPr>
              <a:t>T: </a:t>
            </a:r>
            <a:r>
              <a:rPr lang="en-GB" sz="1100" spc="-5" dirty="0">
                <a:solidFill>
                  <a:srgbClr val="572C82"/>
                </a:solidFill>
                <a:latin typeface="GT Walsheim Pro Light" panose="02000503040000020003" pitchFamily="2" charset="-18"/>
                <a:cs typeface="Arial" panose="020B0604020202020204" pitchFamily="34" charset="0"/>
              </a:rPr>
              <a:t>+48 </a:t>
            </a:r>
            <a:r>
              <a:rPr lang="en-GB" sz="1100" spc="74" dirty="0">
                <a:solidFill>
                  <a:srgbClr val="572C82"/>
                </a:solidFill>
                <a:latin typeface="GT Walsheim Pro Light" panose="02000503040000020003" pitchFamily="2" charset="-18"/>
                <a:cs typeface="Arial" panose="020B0604020202020204" pitchFamily="34" charset="0"/>
              </a:rPr>
              <a:t>61</a:t>
            </a:r>
            <a:r>
              <a:rPr lang="en-GB" sz="1100" spc="-66" dirty="0">
                <a:solidFill>
                  <a:srgbClr val="572C82"/>
                </a:solidFill>
                <a:latin typeface="GT Walsheim Pro Light" panose="02000503040000020003" pitchFamily="2" charset="-18"/>
                <a:cs typeface="Arial" panose="020B0604020202020204" pitchFamily="34" charset="0"/>
              </a:rPr>
              <a:t> </a:t>
            </a:r>
            <a:r>
              <a:rPr lang="en-GB" sz="1100" spc="3" dirty="0">
                <a:solidFill>
                  <a:srgbClr val="572C82"/>
                </a:solidFill>
                <a:latin typeface="GT Walsheim Pro Light" panose="02000503040000020003" pitchFamily="2" charset="-18"/>
                <a:cs typeface="Arial" panose="020B0604020202020204" pitchFamily="34" charset="0"/>
              </a:rPr>
              <a:t>625 </a:t>
            </a:r>
            <a:r>
              <a:rPr lang="en-GB" sz="1100" spc="56" dirty="0">
                <a:solidFill>
                  <a:srgbClr val="572C82"/>
                </a:solidFill>
                <a:latin typeface="GT Walsheim Pro Light" panose="02000503040000020003" pitchFamily="2" charset="-18"/>
                <a:cs typeface="Arial" panose="020B0604020202020204" pitchFamily="34" charset="0"/>
              </a:rPr>
              <a:t>1100</a:t>
            </a:r>
            <a:endParaRPr lang="en-GB" sz="1100" dirty="0">
              <a:latin typeface="GT Walsheim Pro Light" panose="02000503040000020003" pitchFamily="2" charset="-18"/>
              <a:cs typeface="Arial" panose="020B0604020202020204" pitchFamily="34" charset="0"/>
            </a:endParaRPr>
          </a:p>
        </p:txBody>
      </p:sp>
      <p:sp>
        <p:nvSpPr>
          <p:cNvPr id="4" name="object 4"/>
          <p:cNvSpPr txBox="1"/>
          <p:nvPr/>
        </p:nvSpPr>
        <p:spPr>
          <a:xfrm>
            <a:off x="643897" y="6725757"/>
            <a:ext cx="1073725" cy="175818"/>
          </a:xfrm>
          <a:prstGeom prst="rect">
            <a:avLst/>
          </a:prstGeom>
        </p:spPr>
        <p:txBody>
          <a:bodyPr vert="horz" wrap="square" lIns="0" tIns="6478" rIns="0" bIns="0" rtlCol="0">
            <a:spAutoFit/>
          </a:bodyPr>
          <a:lstStyle/>
          <a:p>
            <a:pPr marL="6478">
              <a:spcBef>
                <a:spcPts val="51"/>
              </a:spcBef>
            </a:pPr>
            <a:r>
              <a:rPr lang="en-GB" sz="1100" b="1" spc="-13" dirty="0">
                <a:solidFill>
                  <a:srgbClr val="572C82"/>
                </a:solidFill>
                <a:latin typeface="GT Walsheim Pro Light" panose="02000503040000020003" pitchFamily="2" charset="-18"/>
                <a:cs typeface="Arial" panose="020B0604020202020204" pitchFamily="34" charset="0"/>
              </a:rPr>
              <a:t>Find us on</a:t>
            </a:r>
            <a:r>
              <a:rPr sz="1100" b="1" spc="-13" dirty="0">
                <a:solidFill>
                  <a:srgbClr val="572C82"/>
                </a:solidFill>
                <a:latin typeface="GT Walsheim Pro Light" panose="02000503040000020003" pitchFamily="2" charset="-18"/>
                <a:cs typeface="Arial" panose="020B0604020202020204" pitchFamily="34" charset="0"/>
              </a:rPr>
              <a:t>:</a:t>
            </a:r>
            <a:endParaRPr sz="1100" dirty="0">
              <a:latin typeface="GT Walsheim Pro Light" panose="02000503040000020003" pitchFamily="2" charset="-18"/>
              <a:cs typeface="Arial" panose="020B0604020202020204" pitchFamily="34" charset="0"/>
            </a:endParaRPr>
          </a:p>
        </p:txBody>
      </p:sp>
      <p:sp>
        <p:nvSpPr>
          <p:cNvPr id="5" name="object 5"/>
          <p:cNvSpPr txBox="1"/>
          <p:nvPr/>
        </p:nvSpPr>
        <p:spPr>
          <a:xfrm>
            <a:off x="3423633" y="1918114"/>
            <a:ext cx="1594759" cy="787413"/>
          </a:xfrm>
          <a:prstGeom prst="rect">
            <a:avLst/>
          </a:prstGeom>
        </p:spPr>
        <p:txBody>
          <a:bodyPr vert="horz" wrap="square" lIns="0" tIns="33038" rIns="0" bIns="0" rtlCol="0">
            <a:spAutoFit/>
          </a:bodyPr>
          <a:lstStyle/>
          <a:p>
            <a:pPr marL="6478">
              <a:spcBef>
                <a:spcPts val="260"/>
              </a:spcBef>
            </a:pPr>
            <a:r>
              <a:rPr lang="pl-PL" sz="1100" b="1" spc="-13" dirty="0">
                <a:solidFill>
                  <a:srgbClr val="572C82"/>
                </a:solidFill>
                <a:latin typeface="GT Walsheim Pro Light" panose="02000503040000020003" pitchFamily="2" charset="-18"/>
                <a:cs typeface="Arial" panose="020B0604020202020204" pitchFamily="34" charset="0"/>
              </a:rPr>
              <a:t>Office in </a:t>
            </a:r>
            <a:r>
              <a:rPr sz="1100" b="1" spc="-20" dirty="0">
                <a:solidFill>
                  <a:srgbClr val="572C82"/>
                </a:solidFill>
                <a:latin typeface="GT Walsheim Pro Light" panose="02000503040000020003" pitchFamily="2" charset="-18"/>
                <a:cs typeface="Arial" panose="020B0604020202020204" pitchFamily="34" charset="0"/>
              </a:rPr>
              <a:t>Toru</a:t>
            </a:r>
            <a:r>
              <a:rPr lang="pl-PL" sz="1100" b="1" spc="-20" dirty="0">
                <a:solidFill>
                  <a:srgbClr val="572C82"/>
                </a:solidFill>
                <a:latin typeface="GT Walsheim Pro Light" panose="02000503040000020003" pitchFamily="2" charset="-18"/>
                <a:cs typeface="Arial" panose="020B0604020202020204" pitchFamily="34" charset="0"/>
              </a:rPr>
              <a:t>ń</a:t>
            </a:r>
            <a:endParaRPr sz="1100" dirty="0">
              <a:latin typeface="GT Walsheim Pro Light" panose="02000503040000020003" pitchFamily="2" charset="-18"/>
              <a:cs typeface="Arial" panose="020B0604020202020204" pitchFamily="34" charset="0"/>
            </a:endParaRPr>
          </a:p>
          <a:p>
            <a:pPr marL="6478">
              <a:spcBef>
                <a:spcPts val="212"/>
              </a:spcBef>
            </a:pPr>
            <a:r>
              <a:rPr sz="1100" spc="-10" dirty="0">
                <a:solidFill>
                  <a:srgbClr val="572C82"/>
                </a:solidFill>
                <a:latin typeface="GT Walsheim Pro Light" panose="02000503040000020003" pitchFamily="2" charset="-18"/>
                <a:cs typeface="Arial" panose="020B0604020202020204" pitchFamily="34" charset="0"/>
              </a:rPr>
              <a:t>ul. </a:t>
            </a:r>
            <a:r>
              <a:rPr sz="1100" spc="-13" dirty="0">
                <a:solidFill>
                  <a:srgbClr val="572C82"/>
                </a:solidFill>
                <a:latin typeface="GT Walsheim Pro Light" panose="02000503040000020003" pitchFamily="2" charset="-18"/>
                <a:cs typeface="Arial" panose="020B0604020202020204" pitchFamily="34" charset="0"/>
              </a:rPr>
              <a:t>Grudziądzka</a:t>
            </a:r>
            <a:r>
              <a:rPr sz="1100" spc="-61"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46-48</a:t>
            </a:r>
            <a:endParaRPr sz="1100" dirty="0">
              <a:latin typeface="GT Walsheim Pro Light" panose="02000503040000020003" pitchFamily="2" charset="-18"/>
              <a:cs typeface="Arial" panose="020B0604020202020204" pitchFamily="34" charset="0"/>
            </a:endParaRPr>
          </a:p>
          <a:p>
            <a:pPr marL="6478">
              <a:spcBef>
                <a:spcPts val="212"/>
              </a:spcBef>
            </a:pPr>
            <a:r>
              <a:rPr sz="1100" spc="23" dirty="0">
                <a:solidFill>
                  <a:srgbClr val="572C82"/>
                </a:solidFill>
                <a:latin typeface="GT Walsheim Pro Light" panose="02000503040000020003" pitchFamily="2" charset="-18"/>
                <a:cs typeface="Arial" panose="020B0604020202020204" pitchFamily="34" charset="0"/>
              </a:rPr>
              <a:t>87-100</a:t>
            </a:r>
            <a:r>
              <a:rPr sz="1100" spc="-28" dirty="0">
                <a:solidFill>
                  <a:srgbClr val="572C82"/>
                </a:solidFill>
                <a:latin typeface="GT Walsheim Pro Light" panose="02000503040000020003" pitchFamily="2" charset="-18"/>
                <a:cs typeface="Arial" panose="020B0604020202020204" pitchFamily="34" charset="0"/>
              </a:rPr>
              <a:t> </a:t>
            </a:r>
            <a:r>
              <a:rPr sz="1100" spc="-23" dirty="0">
                <a:solidFill>
                  <a:srgbClr val="572C82"/>
                </a:solidFill>
                <a:latin typeface="GT Walsheim Pro Light" panose="02000503040000020003" pitchFamily="2" charset="-18"/>
                <a:cs typeface="Arial" panose="020B0604020202020204" pitchFamily="34" charset="0"/>
              </a:rPr>
              <a:t>Toruń</a:t>
            </a:r>
            <a:endParaRPr sz="1100" dirty="0">
              <a:latin typeface="GT Walsheim Pro Light" panose="02000503040000020003" pitchFamily="2" charset="-18"/>
              <a:cs typeface="Arial" panose="020B0604020202020204" pitchFamily="34" charset="0"/>
            </a:endParaRPr>
          </a:p>
          <a:p>
            <a:pPr marL="6478">
              <a:spcBef>
                <a:spcPts val="212"/>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+48 56 </a:t>
            </a:r>
            <a:r>
              <a:rPr sz="1100" spc="5" dirty="0">
                <a:solidFill>
                  <a:srgbClr val="572C82"/>
                </a:solidFill>
                <a:latin typeface="GT Walsheim Pro Light" panose="02000503040000020003" pitchFamily="2" charset="-18"/>
                <a:cs typeface="Arial" panose="020B0604020202020204" pitchFamily="34" charset="0"/>
              </a:rPr>
              <a:t>663</a:t>
            </a:r>
            <a:r>
              <a:rPr sz="1100" spc="-64"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7040</a:t>
            </a:r>
            <a:endParaRPr sz="1100" dirty="0">
              <a:latin typeface="GT Walsheim Pro Light" panose="02000503040000020003" pitchFamily="2" charset="-18"/>
              <a:cs typeface="Arial" panose="020B0604020202020204" pitchFamily="34" charset="0"/>
            </a:endParaRPr>
          </a:p>
        </p:txBody>
      </p:sp>
      <p:sp>
        <p:nvSpPr>
          <p:cNvPr id="6" name="object 6"/>
          <p:cNvSpPr txBox="1"/>
          <p:nvPr/>
        </p:nvSpPr>
        <p:spPr>
          <a:xfrm>
            <a:off x="3434344" y="4291167"/>
            <a:ext cx="1651709" cy="838011"/>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spc="-46" dirty="0">
                <a:solidFill>
                  <a:srgbClr val="572C82"/>
                </a:solidFill>
                <a:latin typeface="GT Walsheim Pro Light" panose="02000503040000020003" pitchFamily="2" charset="-18"/>
                <a:cs typeface="Arial" panose="020B0604020202020204" pitchFamily="34" charset="0"/>
              </a:rPr>
              <a:t> </a:t>
            </a:r>
            <a:r>
              <a:rPr lang="en-GB" sz="1100" b="1" spc="-15" dirty="0">
                <a:solidFill>
                  <a:srgbClr val="572C82"/>
                </a:solidFill>
                <a:latin typeface="GT Walsheim Pro Light" panose="02000503040000020003" pitchFamily="2" charset="-18"/>
                <a:cs typeface="Arial" panose="020B0604020202020204" pitchFamily="34" charset="0"/>
              </a:rPr>
              <a:t>Wrocław</a:t>
            </a:r>
            <a:endParaRPr lang="en-GB" sz="1100" dirty="0">
              <a:latin typeface="GT Walsheim Pro Light" panose="02000503040000020003" pitchFamily="2" charset="-18"/>
              <a:cs typeface="Arial" panose="020B0604020202020204" pitchFamily="34" charset="0"/>
            </a:endParaRPr>
          </a:p>
          <a:p>
            <a:pPr marL="6478" marR="2591">
              <a:lnSpc>
                <a:spcPct val="130100"/>
              </a:lnSpc>
            </a:pPr>
            <a:r>
              <a:rPr lang="en-GB" sz="1100" spc="-10" dirty="0">
                <a:solidFill>
                  <a:srgbClr val="572C82"/>
                </a:solidFill>
                <a:latin typeface="GT Walsheim Pro Light" panose="02000503040000020003" pitchFamily="2" charset="-18"/>
                <a:cs typeface="Arial" panose="020B0604020202020204" pitchFamily="34" charset="0"/>
              </a:rPr>
              <a:t>ul. Legnicka 55F </a:t>
            </a:r>
            <a:r>
              <a:rPr lang="pl-PL" sz="1100" spc="-10" dirty="0">
                <a:solidFill>
                  <a:srgbClr val="572C82"/>
                </a:solidFill>
                <a:latin typeface="GT Walsheim Pro Light" panose="02000503040000020003" pitchFamily="2" charset="-18"/>
                <a:cs typeface="Arial" panose="020B0604020202020204" pitchFamily="34" charset="0"/>
              </a:rPr>
              <a:t>klatka A</a:t>
            </a:r>
            <a:r>
              <a:rPr sz="1100" spc="71" dirty="0">
                <a:solidFill>
                  <a:srgbClr val="572C82"/>
                </a:solidFill>
                <a:latin typeface="GT Walsheim Pro Light" panose="02000503040000020003" pitchFamily="2" charset="-18"/>
                <a:cs typeface="Arial" panose="020B0604020202020204" pitchFamily="34" charset="0"/>
              </a:rPr>
              <a:t>  </a:t>
            </a:r>
            <a:r>
              <a:rPr lang="pl-PL" sz="1100" spc="-28" dirty="0">
                <a:solidFill>
                  <a:srgbClr val="572C82"/>
                </a:solidFill>
                <a:latin typeface="GT Walsheim Pro Light" panose="02000503040000020003" pitchFamily="2" charset="-18"/>
                <a:cs typeface="Arial" panose="020B0604020202020204" pitchFamily="34" charset="0"/>
              </a:rPr>
              <a:t>54-203 Wrocław</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99" dirty="0">
                <a:solidFill>
                  <a:srgbClr val="572C82"/>
                </a:solidFill>
                <a:latin typeface="GT Walsheim Pro Light" panose="02000503040000020003" pitchFamily="2" charset="-18"/>
                <a:cs typeface="Arial" panose="020B0604020202020204" pitchFamily="34" charset="0"/>
              </a:rPr>
              <a:t>71</a:t>
            </a:r>
            <a:r>
              <a:rPr sz="1100" spc="-92" dirty="0">
                <a:solidFill>
                  <a:srgbClr val="572C82"/>
                </a:solidFill>
                <a:latin typeface="GT Walsheim Pro Light" panose="02000503040000020003" pitchFamily="2" charset="-18"/>
                <a:cs typeface="Arial" panose="020B0604020202020204" pitchFamily="34" charset="0"/>
              </a:rPr>
              <a:t> </a:t>
            </a:r>
            <a:r>
              <a:rPr sz="1100" spc="23" dirty="0">
                <a:solidFill>
                  <a:srgbClr val="572C82"/>
                </a:solidFill>
                <a:latin typeface="GT Walsheim Pro Light" panose="02000503040000020003" pitchFamily="2" charset="-18"/>
                <a:cs typeface="Arial" panose="020B0604020202020204" pitchFamily="34" charset="0"/>
              </a:rPr>
              <a:t>733 </a:t>
            </a:r>
            <a:r>
              <a:rPr sz="1100" spc="5" dirty="0">
                <a:solidFill>
                  <a:srgbClr val="572C82"/>
                </a:solidFill>
                <a:latin typeface="GT Walsheim Pro Light" panose="02000503040000020003" pitchFamily="2" charset="-18"/>
                <a:cs typeface="Arial" panose="020B0604020202020204" pitchFamily="34" charset="0"/>
              </a:rPr>
              <a:t>7560</a:t>
            </a:r>
            <a:endParaRPr sz="1100" dirty="0">
              <a:latin typeface="GT Walsheim Pro Light" panose="02000503040000020003" pitchFamily="2" charset="-18"/>
              <a:cs typeface="Arial" panose="020B0604020202020204" pitchFamily="34" charset="0"/>
            </a:endParaRPr>
          </a:p>
        </p:txBody>
      </p:sp>
      <p:sp>
        <p:nvSpPr>
          <p:cNvPr id="7" name="object 7"/>
          <p:cNvSpPr txBox="1"/>
          <p:nvPr/>
        </p:nvSpPr>
        <p:spPr>
          <a:xfrm>
            <a:off x="647590" y="3230067"/>
            <a:ext cx="2314095" cy="787740"/>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 </a:t>
            </a:r>
            <a:r>
              <a:rPr lang="en-GB" sz="1100" b="1" spc="-18" dirty="0">
                <a:solidFill>
                  <a:srgbClr val="572C82"/>
                </a:solidFill>
                <a:latin typeface="GT Walsheim Pro Light" panose="02000503040000020003" pitchFamily="2" charset="-18"/>
                <a:cs typeface="Arial" panose="020B0604020202020204" pitchFamily="34" charset="0"/>
              </a:rPr>
              <a:t>Warsaw</a:t>
            </a:r>
            <a:endParaRPr lang="en-GB" sz="1100" dirty="0">
              <a:latin typeface="GT Walsheim Pro Light" panose="02000503040000020003" pitchFamily="2" charset="-18"/>
              <a:cs typeface="Arial" panose="020B0604020202020204" pitchFamily="34" charset="0"/>
            </a:endParaRPr>
          </a:p>
          <a:p>
            <a:pPr marL="6478">
              <a:spcBef>
                <a:spcPts val="211"/>
              </a:spcBef>
            </a:pPr>
            <a:r>
              <a:rPr sz="1100" spc="-10" dirty="0" err="1">
                <a:solidFill>
                  <a:srgbClr val="572C82"/>
                </a:solidFill>
                <a:latin typeface="GT Walsheim Pro Light" panose="02000503040000020003" pitchFamily="2" charset="-18"/>
                <a:cs typeface="Arial" panose="020B0604020202020204" pitchFamily="34" charset="0"/>
              </a:rPr>
              <a:t>ul</a:t>
            </a:r>
            <a:r>
              <a:rPr sz="1100" spc="-10" dirty="0">
                <a:solidFill>
                  <a:srgbClr val="572C82"/>
                </a:solidFill>
                <a:latin typeface="GT Walsheim Pro Light" panose="02000503040000020003" pitchFamily="2" charset="-18"/>
                <a:cs typeface="Arial" panose="020B0604020202020204" pitchFamily="34" charset="0"/>
              </a:rPr>
              <a:t>. Chłodna</a:t>
            </a:r>
            <a:r>
              <a:rPr sz="1100" spc="-48"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52</a:t>
            </a:r>
            <a:endParaRPr sz="1100" dirty="0">
              <a:latin typeface="GT Walsheim Pro Light" panose="02000503040000020003" pitchFamily="2" charset="-18"/>
              <a:cs typeface="Arial" panose="020B0604020202020204" pitchFamily="34" charset="0"/>
            </a:endParaRPr>
          </a:p>
          <a:p>
            <a:pPr marL="6478">
              <a:spcBef>
                <a:spcPts val="211"/>
              </a:spcBef>
            </a:pPr>
            <a:r>
              <a:rPr sz="1100" spc="3" dirty="0">
                <a:solidFill>
                  <a:srgbClr val="572C82"/>
                </a:solidFill>
                <a:latin typeface="GT Walsheim Pro Light" panose="02000503040000020003" pitchFamily="2" charset="-18"/>
                <a:cs typeface="Arial" panose="020B0604020202020204" pitchFamily="34" charset="0"/>
              </a:rPr>
              <a:t>00-872</a:t>
            </a:r>
            <a:r>
              <a:rPr sz="1100" spc="-31" dirty="0">
                <a:solidFill>
                  <a:srgbClr val="572C82"/>
                </a:solidFill>
                <a:latin typeface="GT Walsheim Pro Light" panose="02000503040000020003" pitchFamily="2" charset="-18"/>
                <a:cs typeface="Arial" panose="020B0604020202020204" pitchFamily="34" charset="0"/>
              </a:rPr>
              <a:t> </a:t>
            </a:r>
            <a:r>
              <a:rPr sz="1100" spc="-18" dirty="0">
                <a:solidFill>
                  <a:srgbClr val="572C82"/>
                </a:solidFill>
                <a:latin typeface="GT Walsheim Pro Light" panose="02000503040000020003" pitchFamily="2" charset="-18"/>
                <a:cs typeface="Arial" panose="020B0604020202020204" pitchFamily="34" charset="0"/>
              </a:rPr>
              <a:t>Warszawa</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20" dirty="0">
                <a:solidFill>
                  <a:srgbClr val="572C82"/>
                </a:solidFill>
                <a:latin typeface="GT Walsheim Pro Light" panose="02000503040000020003" pitchFamily="2" charset="-18"/>
                <a:cs typeface="Arial" panose="020B0604020202020204" pitchFamily="34" charset="0"/>
              </a:rPr>
              <a:t>22 </a:t>
            </a:r>
            <a:r>
              <a:rPr sz="1100" spc="-5" dirty="0">
                <a:solidFill>
                  <a:srgbClr val="572C82"/>
                </a:solidFill>
                <a:latin typeface="GT Walsheim Pro Light" panose="02000503040000020003" pitchFamily="2" charset="-18"/>
                <a:cs typeface="Arial" panose="020B0604020202020204" pitchFamily="34" charset="0"/>
              </a:rPr>
              <a:t>205</a:t>
            </a:r>
            <a:r>
              <a:rPr sz="1100" spc="-94" dirty="0">
                <a:solidFill>
                  <a:srgbClr val="572C82"/>
                </a:solidFill>
                <a:latin typeface="GT Walsheim Pro Light" panose="02000503040000020003" pitchFamily="2" charset="-18"/>
                <a:cs typeface="Arial" panose="020B0604020202020204" pitchFamily="34" charset="0"/>
              </a:rPr>
              <a:t> </a:t>
            </a:r>
            <a:r>
              <a:rPr sz="1100" spc="-13" dirty="0">
                <a:solidFill>
                  <a:srgbClr val="572C82"/>
                </a:solidFill>
                <a:latin typeface="GT Walsheim Pro Light" panose="02000503040000020003" pitchFamily="2" charset="-18"/>
                <a:cs typeface="Arial" panose="020B0604020202020204" pitchFamily="34" charset="0"/>
              </a:rPr>
              <a:t>4800</a:t>
            </a:r>
            <a:endParaRPr sz="1100" dirty="0">
              <a:latin typeface="GT Walsheim Pro Light" panose="02000503040000020003" pitchFamily="2" charset="-18"/>
              <a:cs typeface="Arial" panose="020B0604020202020204" pitchFamily="34" charset="0"/>
            </a:endParaRPr>
          </a:p>
        </p:txBody>
      </p:sp>
      <p:sp>
        <p:nvSpPr>
          <p:cNvPr id="8" name="object 8"/>
          <p:cNvSpPr txBox="1"/>
          <p:nvPr/>
        </p:nvSpPr>
        <p:spPr>
          <a:xfrm>
            <a:off x="3428796" y="3230067"/>
            <a:ext cx="2564712" cy="849336"/>
          </a:xfrm>
          <a:prstGeom prst="rect">
            <a:avLst/>
          </a:prstGeom>
        </p:spPr>
        <p:txBody>
          <a:bodyPr vert="horz" wrap="square" lIns="0" tIns="6478" rIns="0" bIns="0" rtlCol="0">
            <a:spAutoFit/>
          </a:bodyPr>
          <a:lstStyle/>
          <a:p>
            <a:pPr marL="6478" marR="2591" indent="-324">
              <a:lnSpc>
                <a:spcPct val="130100"/>
              </a:lnSpc>
              <a:spcBef>
                <a:spcPts val="51"/>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dirty="0">
                <a:solidFill>
                  <a:srgbClr val="572C82"/>
                </a:solidFill>
                <a:latin typeface="GT Walsheim Pro Light" panose="02000503040000020003" pitchFamily="2" charset="-18"/>
                <a:cs typeface="Arial" panose="020B0604020202020204" pitchFamily="34" charset="0"/>
              </a:rPr>
              <a:t> </a:t>
            </a:r>
            <a:r>
              <a:rPr lang="en-GB" sz="1100" b="1" spc="-20" dirty="0">
                <a:solidFill>
                  <a:srgbClr val="572C82"/>
                </a:solidFill>
                <a:latin typeface="GT Walsheim Pro Light" panose="02000503040000020003" pitchFamily="2" charset="-18"/>
                <a:cs typeface="Arial" panose="020B0604020202020204" pitchFamily="34" charset="0"/>
              </a:rPr>
              <a:t>Toruń  </a:t>
            </a:r>
            <a:r>
              <a:rPr lang="en-GB" sz="1100" spc="-13" dirty="0">
                <a:solidFill>
                  <a:srgbClr val="572C82"/>
                </a:solidFill>
                <a:latin typeface="GT Walsheim Pro Light" panose="02000503040000020003" pitchFamily="2" charset="-18"/>
                <a:cs typeface="Arial" panose="020B0604020202020204" pitchFamily="34" charset="0"/>
              </a:rPr>
              <a:t>(European Consulting</a:t>
            </a:r>
            <a:r>
              <a:rPr sz="1100" spc="-15" dirty="0">
                <a:solidFill>
                  <a:srgbClr val="572C82"/>
                </a:solidFill>
                <a:latin typeface="GT Walsheim Pro Light" panose="02000503040000020003" pitchFamily="2" charset="-18"/>
                <a:cs typeface="Arial" panose="020B0604020202020204" pitchFamily="34" charset="0"/>
              </a:rPr>
              <a:t>)</a:t>
            </a:r>
            <a:endParaRPr lang="pl-PL" sz="1100" spc="-15" dirty="0">
              <a:solidFill>
                <a:srgbClr val="572C82"/>
              </a:solidFill>
              <a:latin typeface="GT Walsheim Pro Light" panose="02000503040000020003" pitchFamily="2" charset="-18"/>
              <a:cs typeface="Arial" panose="020B0604020202020204" pitchFamily="34" charset="0"/>
            </a:endParaRPr>
          </a:p>
          <a:p>
            <a:pPr marL="6478" marR="2591" indent="-324">
              <a:lnSpc>
                <a:spcPct val="130100"/>
              </a:lnSpc>
              <a:spcBef>
                <a:spcPts val="51"/>
              </a:spcBef>
            </a:pPr>
            <a:r>
              <a:rPr sz="1100" spc="-15" dirty="0">
                <a:solidFill>
                  <a:srgbClr val="572C82"/>
                </a:solidFill>
                <a:latin typeface="GT Walsheim Pro Light" panose="02000503040000020003" pitchFamily="2" charset="-18"/>
                <a:cs typeface="Arial" panose="020B0604020202020204" pitchFamily="34" charset="0"/>
              </a:rPr>
              <a:t> </a:t>
            </a:r>
            <a:r>
              <a:rPr sz="1100" spc="-10" dirty="0">
                <a:solidFill>
                  <a:srgbClr val="572C82"/>
                </a:solidFill>
                <a:latin typeface="GT Walsheim Pro Light" panose="02000503040000020003" pitchFamily="2" charset="-18"/>
                <a:cs typeface="Arial" panose="020B0604020202020204" pitchFamily="34" charset="0"/>
              </a:rPr>
              <a:t>ul. </a:t>
            </a:r>
            <a:r>
              <a:rPr sz="1100" spc="-13" dirty="0">
                <a:solidFill>
                  <a:srgbClr val="572C82"/>
                </a:solidFill>
                <a:latin typeface="GT Walsheim Pro Light" panose="02000503040000020003" pitchFamily="2" charset="-18"/>
                <a:cs typeface="Arial" panose="020B0604020202020204" pitchFamily="34" charset="0"/>
              </a:rPr>
              <a:t>Głowackiego</a:t>
            </a:r>
            <a:r>
              <a:rPr sz="1100" spc="-48" dirty="0">
                <a:solidFill>
                  <a:srgbClr val="572C82"/>
                </a:solidFill>
                <a:latin typeface="GT Walsheim Pro Light" panose="02000503040000020003" pitchFamily="2" charset="-18"/>
                <a:cs typeface="Arial" panose="020B0604020202020204" pitchFamily="34" charset="0"/>
              </a:rPr>
              <a:t> </a:t>
            </a:r>
            <a:r>
              <a:rPr sz="1100" spc="-3" dirty="0">
                <a:solidFill>
                  <a:srgbClr val="572C82"/>
                </a:solidFill>
                <a:latin typeface="GT Walsheim Pro Light" panose="02000503040000020003" pitchFamily="2" charset="-18"/>
                <a:cs typeface="Arial" panose="020B0604020202020204" pitchFamily="34" charset="0"/>
              </a:rPr>
              <a:t>20</a:t>
            </a:r>
            <a:endParaRPr sz="1100" dirty="0">
              <a:latin typeface="GT Walsheim Pro Light" panose="02000503040000020003" pitchFamily="2" charset="-18"/>
              <a:cs typeface="Arial" panose="020B0604020202020204" pitchFamily="34" charset="0"/>
            </a:endParaRPr>
          </a:p>
          <a:p>
            <a:pPr marL="6478">
              <a:spcBef>
                <a:spcPts val="211"/>
              </a:spcBef>
            </a:pPr>
            <a:r>
              <a:rPr sz="1100" spc="23" dirty="0">
                <a:solidFill>
                  <a:srgbClr val="572C82"/>
                </a:solidFill>
                <a:latin typeface="GT Walsheim Pro Light" panose="02000503040000020003" pitchFamily="2" charset="-18"/>
                <a:cs typeface="Arial" panose="020B0604020202020204" pitchFamily="34" charset="0"/>
              </a:rPr>
              <a:t>87-100</a:t>
            </a:r>
            <a:r>
              <a:rPr sz="1100" spc="-28" dirty="0">
                <a:solidFill>
                  <a:srgbClr val="572C82"/>
                </a:solidFill>
                <a:latin typeface="GT Walsheim Pro Light" panose="02000503040000020003" pitchFamily="2" charset="-18"/>
                <a:cs typeface="Arial" panose="020B0604020202020204" pitchFamily="34" charset="0"/>
              </a:rPr>
              <a:t> </a:t>
            </a:r>
            <a:r>
              <a:rPr sz="1100" spc="-23" dirty="0">
                <a:solidFill>
                  <a:srgbClr val="572C82"/>
                </a:solidFill>
                <a:latin typeface="GT Walsheim Pro Light" panose="02000503040000020003" pitchFamily="2" charset="-18"/>
                <a:cs typeface="Arial" panose="020B0604020202020204" pitchFamily="34" charset="0"/>
              </a:rPr>
              <a:t>Toruń</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+48 56 </a:t>
            </a:r>
            <a:r>
              <a:rPr sz="1100" spc="15" dirty="0">
                <a:solidFill>
                  <a:srgbClr val="572C82"/>
                </a:solidFill>
                <a:latin typeface="GT Walsheim Pro Light" panose="02000503040000020003" pitchFamily="2" charset="-18"/>
                <a:cs typeface="Arial" panose="020B0604020202020204" pitchFamily="34" charset="0"/>
              </a:rPr>
              <a:t>657</a:t>
            </a:r>
            <a:r>
              <a:rPr sz="1100" spc="-36" dirty="0">
                <a:solidFill>
                  <a:srgbClr val="572C82"/>
                </a:solidFill>
                <a:latin typeface="GT Walsheim Pro Light" panose="02000503040000020003" pitchFamily="2" charset="-18"/>
                <a:cs typeface="Arial" panose="020B0604020202020204" pitchFamily="34" charset="0"/>
              </a:rPr>
              <a:t> </a:t>
            </a:r>
            <a:r>
              <a:rPr sz="1100" spc="20" dirty="0">
                <a:solidFill>
                  <a:srgbClr val="572C82"/>
                </a:solidFill>
                <a:latin typeface="GT Walsheim Pro Light" panose="02000503040000020003" pitchFamily="2" charset="-18"/>
                <a:cs typeface="Arial" panose="020B0604020202020204" pitchFamily="34" charset="0"/>
              </a:rPr>
              <a:t>5591</a:t>
            </a:r>
            <a:endParaRPr sz="1100" dirty="0">
              <a:latin typeface="GT Walsheim Pro Light" panose="02000503040000020003" pitchFamily="2" charset="-18"/>
              <a:cs typeface="Arial" panose="020B0604020202020204" pitchFamily="34" charset="0"/>
            </a:endParaRPr>
          </a:p>
        </p:txBody>
      </p:sp>
      <p:sp>
        <p:nvSpPr>
          <p:cNvPr id="9" name="object 9"/>
          <p:cNvSpPr txBox="1"/>
          <p:nvPr/>
        </p:nvSpPr>
        <p:spPr>
          <a:xfrm>
            <a:off x="633724" y="5597463"/>
            <a:ext cx="2321483" cy="787413"/>
          </a:xfrm>
          <a:prstGeom prst="rect">
            <a:avLst/>
          </a:prstGeom>
        </p:spPr>
        <p:txBody>
          <a:bodyPr vert="horz" wrap="square" lIns="0" tIns="33038" rIns="0" bIns="0" rtlCol="0">
            <a:spAutoFit/>
          </a:bodyPr>
          <a:lstStyle/>
          <a:p>
            <a:pPr marL="6478">
              <a:spcBef>
                <a:spcPts val="260"/>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spc="-61" dirty="0">
                <a:solidFill>
                  <a:srgbClr val="572C82"/>
                </a:solidFill>
                <a:latin typeface="GT Walsheim Pro Light" panose="02000503040000020003" pitchFamily="2" charset="-18"/>
                <a:cs typeface="Arial" panose="020B0604020202020204" pitchFamily="34" charset="0"/>
              </a:rPr>
              <a:t> </a:t>
            </a:r>
            <a:r>
              <a:rPr lang="en-GB" sz="1100" b="1" spc="-18" dirty="0">
                <a:solidFill>
                  <a:srgbClr val="572C82"/>
                </a:solidFill>
                <a:latin typeface="GT Walsheim Pro Light" panose="02000503040000020003" pitchFamily="2" charset="-18"/>
                <a:cs typeface="Arial" panose="020B0604020202020204" pitchFamily="34" charset="0"/>
              </a:rPr>
              <a:t>Katowice</a:t>
            </a:r>
            <a:endParaRPr lang="en-GB" sz="1100" dirty="0">
              <a:latin typeface="GT Walsheim Pro Light" panose="02000503040000020003" pitchFamily="2" charset="-18"/>
              <a:cs typeface="Arial" panose="020B0604020202020204" pitchFamily="34" charset="0"/>
            </a:endParaRPr>
          </a:p>
          <a:p>
            <a:pPr marL="6478">
              <a:spcBef>
                <a:spcPts val="212"/>
              </a:spcBef>
            </a:pPr>
            <a:r>
              <a:rPr sz="1100" spc="-10" dirty="0">
                <a:solidFill>
                  <a:srgbClr val="572C82"/>
                </a:solidFill>
                <a:latin typeface="GT Walsheim Pro Light" panose="02000503040000020003" pitchFamily="2" charset="-18"/>
                <a:cs typeface="Arial" panose="020B0604020202020204" pitchFamily="34" charset="0"/>
              </a:rPr>
              <a:t>ul. </a:t>
            </a:r>
            <a:r>
              <a:rPr sz="1100" spc="-15" dirty="0">
                <a:solidFill>
                  <a:srgbClr val="572C82"/>
                </a:solidFill>
                <a:latin typeface="GT Walsheim Pro Light" panose="02000503040000020003" pitchFamily="2" charset="-18"/>
                <a:cs typeface="Arial" panose="020B0604020202020204" pitchFamily="34" charset="0"/>
              </a:rPr>
              <a:t>Francuska</a:t>
            </a:r>
            <a:r>
              <a:rPr sz="1100" spc="-77" dirty="0">
                <a:solidFill>
                  <a:srgbClr val="572C82"/>
                </a:solidFill>
                <a:latin typeface="GT Walsheim Pro Light" panose="02000503040000020003" pitchFamily="2" charset="-18"/>
                <a:cs typeface="Arial" panose="020B0604020202020204" pitchFamily="34" charset="0"/>
              </a:rPr>
              <a:t> </a:t>
            </a:r>
            <a:r>
              <a:rPr sz="1100" dirty="0">
                <a:solidFill>
                  <a:srgbClr val="572C82"/>
                </a:solidFill>
                <a:latin typeface="GT Walsheim Pro Light" panose="02000503040000020003" pitchFamily="2" charset="-18"/>
                <a:cs typeface="Arial" panose="020B0604020202020204" pitchFamily="34" charset="0"/>
              </a:rPr>
              <a:t>34</a:t>
            </a:r>
            <a:endParaRPr sz="1100" dirty="0">
              <a:latin typeface="GT Walsheim Pro Light" panose="02000503040000020003" pitchFamily="2" charset="-18"/>
              <a:cs typeface="Arial" panose="020B0604020202020204" pitchFamily="34" charset="0"/>
            </a:endParaRPr>
          </a:p>
          <a:p>
            <a:pPr marL="6478">
              <a:spcBef>
                <a:spcPts val="212"/>
              </a:spcBef>
            </a:pPr>
            <a:r>
              <a:rPr sz="1100" spc="-5" dirty="0">
                <a:solidFill>
                  <a:srgbClr val="572C82"/>
                </a:solidFill>
                <a:latin typeface="GT Walsheim Pro Light" panose="02000503040000020003" pitchFamily="2" charset="-18"/>
                <a:cs typeface="Arial" panose="020B0604020202020204" pitchFamily="34" charset="0"/>
              </a:rPr>
              <a:t>40-028</a:t>
            </a:r>
            <a:r>
              <a:rPr sz="1100" spc="-64" dirty="0">
                <a:solidFill>
                  <a:srgbClr val="572C82"/>
                </a:solidFill>
                <a:latin typeface="GT Walsheim Pro Light" panose="02000503040000020003" pitchFamily="2" charset="-18"/>
                <a:cs typeface="Arial" panose="020B0604020202020204" pitchFamily="34" charset="0"/>
              </a:rPr>
              <a:t> </a:t>
            </a:r>
            <a:r>
              <a:rPr sz="1100" spc="-18" dirty="0">
                <a:solidFill>
                  <a:srgbClr val="572C82"/>
                </a:solidFill>
                <a:latin typeface="GT Walsheim Pro Light" panose="02000503040000020003" pitchFamily="2" charset="-18"/>
                <a:cs typeface="Arial" panose="020B0604020202020204" pitchFamily="34" charset="0"/>
              </a:rPr>
              <a:t>Katowice</a:t>
            </a:r>
            <a:endParaRPr sz="1100" dirty="0">
              <a:latin typeface="GT Walsheim Pro Light" panose="02000503040000020003" pitchFamily="2" charset="-18"/>
              <a:cs typeface="Arial" panose="020B0604020202020204" pitchFamily="34" charset="0"/>
            </a:endParaRPr>
          </a:p>
          <a:p>
            <a:pPr marL="6478">
              <a:spcBef>
                <a:spcPts val="212"/>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13" dirty="0">
                <a:solidFill>
                  <a:srgbClr val="572C82"/>
                </a:solidFill>
                <a:latin typeface="GT Walsheim Pro Light" panose="02000503040000020003" pitchFamily="2" charset="-18"/>
                <a:cs typeface="Arial" panose="020B0604020202020204" pitchFamily="34" charset="0"/>
              </a:rPr>
              <a:t>32 </a:t>
            </a:r>
            <a:r>
              <a:rPr sz="1100" spc="71" dirty="0">
                <a:solidFill>
                  <a:srgbClr val="572C82"/>
                </a:solidFill>
                <a:latin typeface="GT Walsheim Pro Light" panose="02000503040000020003" pitchFamily="2" charset="-18"/>
                <a:cs typeface="Arial" panose="020B0604020202020204" pitchFamily="34" charset="0"/>
              </a:rPr>
              <a:t>721</a:t>
            </a:r>
            <a:r>
              <a:rPr sz="1100" spc="-87"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3700</a:t>
            </a:r>
            <a:endParaRPr sz="1100" dirty="0">
              <a:latin typeface="GT Walsheim Pro Light" panose="02000503040000020003" pitchFamily="2" charset="-18"/>
              <a:cs typeface="Arial" panose="020B0604020202020204" pitchFamily="34" charset="0"/>
            </a:endParaRPr>
          </a:p>
        </p:txBody>
      </p:sp>
      <p:sp>
        <p:nvSpPr>
          <p:cNvPr id="10" name="object 10"/>
          <p:cNvSpPr txBox="1"/>
          <p:nvPr/>
        </p:nvSpPr>
        <p:spPr>
          <a:xfrm>
            <a:off x="659137" y="4291167"/>
            <a:ext cx="2321483" cy="1032936"/>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 </a:t>
            </a:r>
            <a:r>
              <a:rPr lang="en-GB" sz="1100" b="1" spc="-18" dirty="0">
                <a:solidFill>
                  <a:srgbClr val="572C82"/>
                </a:solidFill>
                <a:latin typeface="GT Walsheim Pro Light" panose="02000503040000020003" pitchFamily="2" charset="-18"/>
                <a:cs typeface="Arial" panose="020B0604020202020204" pitchFamily="34" charset="0"/>
              </a:rPr>
              <a:t>Krakó</a:t>
            </a:r>
            <a:r>
              <a:rPr sz="1100" b="1" spc="-18" dirty="0">
                <a:solidFill>
                  <a:srgbClr val="572C82"/>
                </a:solidFill>
                <a:latin typeface="GT Walsheim Pro Light" panose="02000503040000020003" pitchFamily="2" charset="-18"/>
                <a:cs typeface="Arial" panose="020B0604020202020204" pitchFamily="34" charset="0"/>
              </a:rPr>
              <a:t>w</a:t>
            </a:r>
            <a:endParaRPr sz="1100" dirty="0">
              <a:latin typeface="GT Walsheim Pro Light" panose="02000503040000020003" pitchFamily="2" charset="-18"/>
              <a:cs typeface="Arial" panose="020B0604020202020204" pitchFamily="34" charset="0"/>
            </a:endParaRPr>
          </a:p>
          <a:p>
            <a:pPr marL="6478" marR="251675">
              <a:lnSpc>
                <a:spcPct val="130100"/>
              </a:lnSpc>
            </a:pPr>
            <a:r>
              <a:rPr sz="1100" spc="-13" dirty="0">
                <a:solidFill>
                  <a:srgbClr val="572C82"/>
                </a:solidFill>
                <a:latin typeface="GT Walsheim Pro Light" panose="02000503040000020003" pitchFamily="2" charset="-18"/>
                <a:cs typeface="Arial" panose="020B0604020202020204" pitchFamily="34" charset="0"/>
              </a:rPr>
              <a:t>(Edisonda)  </a:t>
            </a:r>
            <a:endParaRPr lang="pl-PL" sz="1100" spc="-13" dirty="0">
              <a:solidFill>
                <a:srgbClr val="572C82"/>
              </a:solidFill>
              <a:latin typeface="GT Walsheim Pro Light" panose="02000503040000020003" pitchFamily="2" charset="-18"/>
              <a:cs typeface="Arial" panose="020B0604020202020204" pitchFamily="34" charset="0"/>
            </a:endParaRPr>
          </a:p>
          <a:p>
            <a:pPr marL="6478" marR="251675">
              <a:lnSpc>
                <a:spcPct val="130100"/>
              </a:lnSpc>
            </a:pPr>
            <a:r>
              <a:rPr sz="1100" spc="-10" dirty="0">
                <a:solidFill>
                  <a:srgbClr val="572C82"/>
                </a:solidFill>
                <a:latin typeface="GT Walsheim Pro Light" panose="02000503040000020003" pitchFamily="2" charset="-18"/>
                <a:cs typeface="Arial" panose="020B0604020202020204" pitchFamily="34" charset="0"/>
              </a:rPr>
              <a:t>ul. </a:t>
            </a:r>
            <a:r>
              <a:rPr sz="1100" spc="-13" dirty="0">
                <a:solidFill>
                  <a:srgbClr val="572C82"/>
                </a:solidFill>
                <a:latin typeface="GT Walsheim Pro Light" panose="02000503040000020003" pitchFamily="2" charset="-18"/>
                <a:cs typeface="Arial" panose="020B0604020202020204" pitchFamily="34" charset="0"/>
              </a:rPr>
              <a:t>Dietla</a:t>
            </a:r>
            <a:r>
              <a:rPr sz="1100" spc="-69"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52</a:t>
            </a:r>
            <a:endParaRPr sz="1100" dirty="0">
              <a:latin typeface="GT Walsheim Pro Light" panose="02000503040000020003" pitchFamily="2" charset="-18"/>
              <a:cs typeface="Arial" panose="020B0604020202020204" pitchFamily="34" charset="0"/>
            </a:endParaRPr>
          </a:p>
          <a:p>
            <a:pPr marL="6478">
              <a:spcBef>
                <a:spcPts val="211"/>
              </a:spcBef>
            </a:pPr>
            <a:r>
              <a:rPr sz="1100" spc="18" dirty="0">
                <a:solidFill>
                  <a:srgbClr val="572C82"/>
                </a:solidFill>
                <a:latin typeface="GT Walsheim Pro Light" panose="02000503040000020003" pitchFamily="2" charset="-18"/>
                <a:cs typeface="Arial" panose="020B0604020202020204" pitchFamily="34" charset="0"/>
              </a:rPr>
              <a:t>931-039</a:t>
            </a:r>
            <a:r>
              <a:rPr sz="1100" spc="-33" dirty="0">
                <a:solidFill>
                  <a:srgbClr val="572C82"/>
                </a:solidFill>
                <a:latin typeface="GT Walsheim Pro Light" panose="02000503040000020003" pitchFamily="2" charset="-18"/>
                <a:cs typeface="Arial" panose="020B0604020202020204" pitchFamily="34" charset="0"/>
              </a:rPr>
              <a:t> </a:t>
            </a:r>
            <a:r>
              <a:rPr sz="1100" spc="-15" dirty="0">
                <a:solidFill>
                  <a:srgbClr val="572C82"/>
                </a:solidFill>
                <a:latin typeface="GT Walsheim Pro Light" panose="02000503040000020003" pitchFamily="2" charset="-18"/>
                <a:cs typeface="Arial" panose="020B0604020202020204" pitchFamily="34" charset="0"/>
              </a:rPr>
              <a:t>Kraków</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23" dirty="0">
                <a:solidFill>
                  <a:srgbClr val="572C82"/>
                </a:solidFill>
                <a:latin typeface="GT Walsheim Pro Light" panose="02000503040000020003" pitchFamily="2" charset="-18"/>
                <a:cs typeface="Arial" panose="020B0604020202020204" pitchFamily="34" charset="0"/>
              </a:rPr>
              <a:t>728 </a:t>
            </a:r>
            <a:r>
              <a:rPr sz="1100" spc="-10" dirty="0">
                <a:solidFill>
                  <a:srgbClr val="572C82"/>
                </a:solidFill>
                <a:latin typeface="GT Walsheim Pro Light" panose="02000503040000020003" pitchFamily="2" charset="-18"/>
                <a:cs typeface="Arial" panose="020B0604020202020204" pitchFamily="34" charset="0"/>
              </a:rPr>
              <a:t>350</a:t>
            </a:r>
            <a:r>
              <a:rPr sz="1100" spc="-82" dirty="0">
                <a:solidFill>
                  <a:srgbClr val="572C82"/>
                </a:solidFill>
                <a:latin typeface="GT Walsheim Pro Light" panose="02000503040000020003" pitchFamily="2" charset="-18"/>
                <a:cs typeface="Arial" panose="020B0604020202020204" pitchFamily="34" charset="0"/>
              </a:rPr>
              <a:t> </a:t>
            </a:r>
            <a:r>
              <a:rPr sz="1100" spc="15" dirty="0">
                <a:solidFill>
                  <a:srgbClr val="572C82"/>
                </a:solidFill>
                <a:latin typeface="GT Walsheim Pro Light" panose="02000503040000020003" pitchFamily="2" charset="-18"/>
                <a:cs typeface="Arial" panose="020B0604020202020204" pitchFamily="34" charset="0"/>
              </a:rPr>
              <a:t>897</a:t>
            </a:r>
            <a:endParaRPr sz="1100" dirty="0">
              <a:latin typeface="GT Walsheim Pro Light" panose="02000503040000020003" pitchFamily="2" charset="-18"/>
              <a:cs typeface="Arial" panose="020B0604020202020204" pitchFamily="34" charset="0"/>
            </a:endParaRPr>
          </a:p>
        </p:txBody>
      </p:sp>
      <p:pic>
        <p:nvPicPr>
          <p:cNvPr id="25" name="Obraz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824" y="6988128"/>
            <a:ext cx="285464" cy="285464"/>
          </a:xfrm>
          <a:prstGeom prst="rect">
            <a:avLst/>
          </a:prstGeom>
        </p:spPr>
      </p:pic>
      <p:pic>
        <p:nvPicPr>
          <p:cNvPr id="26" name="Obraz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7745" y="6988129"/>
            <a:ext cx="285464" cy="285464"/>
          </a:xfrm>
          <a:prstGeom prst="rect">
            <a:avLst/>
          </a:prstGeom>
        </p:spPr>
      </p:pic>
      <p:pic>
        <p:nvPicPr>
          <p:cNvPr id="27" name="Obraz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67651" y="7003132"/>
            <a:ext cx="281072" cy="281072"/>
          </a:xfrm>
          <a:prstGeom prst="rect">
            <a:avLst/>
          </a:prstGeom>
        </p:spPr>
      </p:pic>
      <p:pic>
        <p:nvPicPr>
          <p:cNvPr id="28" name="Obraz 2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47390" y="7003752"/>
            <a:ext cx="286079" cy="286079"/>
          </a:xfrm>
          <a:prstGeom prst="rect">
            <a:avLst/>
          </a:prstGeom>
        </p:spPr>
      </p:pic>
      <p:pic>
        <p:nvPicPr>
          <p:cNvPr id="30" name="Obraz 29">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282904" y="6988553"/>
            <a:ext cx="287176" cy="287176"/>
          </a:xfrm>
          <a:prstGeom prst="rect">
            <a:avLst/>
          </a:prstGeom>
        </p:spPr>
      </p:pic>
      <p:pic>
        <p:nvPicPr>
          <p:cNvPr id="17" name="Obraz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9638" y="7469938"/>
            <a:ext cx="2026213" cy="777203"/>
          </a:xfrm>
          <a:prstGeom prst="rect">
            <a:avLst/>
          </a:prstGeom>
        </p:spPr>
      </p:pic>
      <p:sp>
        <p:nvSpPr>
          <p:cNvPr id="18" name="object 2">
            <a:extLst>
              <a:ext uri="{FF2B5EF4-FFF2-40B4-BE49-F238E27FC236}">
                <a16:creationId xmlns:a16="http://schemas.microsoft.com/office/drawing/2014/main" id="{5EAD8124-061D-430C-9B8A-CC826C8534AA}"/>
              </a:ext>
            </a:extLst>
          </p:cNvPr>
          <p:cNvSpPr txBox="1"/>
          <p:nvPr/>
        </p:nvSpPr>
        <p:spPr>
          <a:xfrm>
            <a:off x="629112" y="8279294"/>
            <a:ext cx="5703179" cy="779701"/>
          </a:xfrm>
          <a:prstGeom prst="rect">
            <a:avLst/>
          </a:prstGeom>
        </p:spPr>
        <p:txBody>
          <a:bodyPr vert="horz" wrap="square" lIns="0" tIns="48260" rIns="0" bIns="0" rtlCol="0">
            <a:spAutoFit/>
          </a:bodyPr>
          <a:lstStyle/>
          <a:p>
            <a:pPr marL="21590">
              <a:lnSpc>
                <a:spcPct val="100000"/>
              </a:lnSpc>
              <a:spcBef>
                <a:spcPts val="380"/>
              </a:spcBef>
            </a:pPr>
            <a:r>
              <a:rPr lang="en-US" sz="900" b="1" spc="-15" dirty="0">
                <a:latin typeface="GT Walsheim Pro Bold"/>
                <a:cs typeface="GT Walsheim Pro Bold"/>
              </a:rPr>
              <a:t>Grant Thornton is one of the world's leading audit and advisory organizations.</a:t>
            </a:r>
            <a:endParaRPr sz="900" dirty="0">
              <a:latin typeface="GT Walsheim Pro Bold"/>
              <a:cs typeface="GT Walsheim Pro Bold"/>
            </a:endParaRPr>
          </a:p>
          <a:p>
            <a:pPr marL="21590" marR="5080">
              <a:lnSpc>
                <a:spcPct val="100000"/>
              </a:lnSpc>
              <a:spcBef>
                <a:spcPts val="285"/>
              </a:spcBef>
            </a:pPr>
            <a:r>
              <a:rPr lang="en-GB" sz="900" spc="-10" dirty="0">
                <a:latin typeface="GT Walsheim Pro Light"/>
                <a:cs typeface="GT Walsheim Pro Light"/>
              </a:rPr>
              <a:t>The expertise of more than 56,000 employees is available to customers in 140 countries. We have been operating in Poland for 2</a:t>
            </a:r>
            <a:r>
              <a:rPr lang="pl-PL" sz="900" spc="-10" dirty="0">
                <a:latin typeface="GT Walsheim Pro Light"/>
                <a:cs typeface="GT Walsheim Pro Light"/>
              </a:rPr>
              <a:t>9</a:t>
            </a:r>
            <a:r>
              <a:rPr lang="en-GB" sz="900" spc="-10" dirty="0">
                <a:latin typeface="GT Walsheim Pro Light"/>
                <a:cs typeface="GT Walsheim Pro Light"/>
              </a:rPr>
              <a:t> years. A team of </a:t>
            </a:r>
            <a:r>
              <a:rPr lang="pl-PL" sz="900" spc="-10" dirty="0">
                <a:latin typeface="GT Walsheim Pro Light"/>
                <a:cs typeface="GT Walsheim Pro Light"/>
              </a:rPr>
              <a:t>800</a:t>
            </a:r>
            <a:r>
              <a:rPr lang="en-GB" sz="900" spc="-10" dirty="0">
                <a:latin typeface="GT Walsheim Pro Light"/>
                <a:cs typeface="GT Walsheim Pro Light"/>
              </a:rPr>
              <a:t> employees and presence in key agglomerations ensure close contact with customers and enable the delivery of audit, tax, business and legal advisory services as well as accounting, HR and payroll outsourcing regardless of the size, type and location of their business. </a:t>
            </a:r>
            <a:endParaRPr lang="en-GB" sz="900" dirty="0">
              <a:latin typeface="GT Walsheim Pro Light"/>
              <a:cs typeface="GT Walsheim Pro Light"/>
            </a:endParaRPr>
          </a:p>
        </p:txBody>
      </p:sp>
      <p:sp>
        <p:nvSpPr>
          <p:cNvPr id="21" name="object 3">
            <a:extLst>
              <a:ext uri="{FF2B5EF4-FFF2-40B4-BE49-F238E27FC236}">
                <a16:creationId xmlns:a16="http://schemas.microsoft.com/office/drawing/2014/main" id="{447B2626-8EFA-4872-8364-035719352D0F}"/>
              </a:ext>
            </a:extLst>
          </p:cNvPr>
          <p:cNvSpPr/>
          <p:nvPr/>
        </p:nvSpPr>
        <p:spPr>
          <a:xfrm>
            <a:off x="610824" y="9144000"/>
            <a:ext cx="2281555" cy="0"/>
          </a:xfrm>
          <a:custGeom>
            <a:avLst/>
            <a:gdLst/>
            <a:ahLst/>
            <a:cxnLst/>
            <a:rect l="l" t="t" r="r" b="b"/>
            <a:pathLst>
              <a:path w="2281555">
                <a:moveTo>
                  <a:pt x="0" y="0"/>
                </a:moveTo>
                <a:lnTo>
                  <a:pt x="2281504" y="0"/>
                </a:lnTo>
              </a:path>
            </a:pathLst>
          </a:custGeom>
          <a:ln w="19050">
            <a:solidFill>
              <a:srgbClr val="512178"/>
            </a:solidFill>
          </a:ln>
        </p:spPr>
        <p:txBody>
          <a:bodyPr wrap="square" lIns="0" tIns="0" rIns="0" bIns="0" rtlCol="0"/>
          <a:lstStyle/>
          <a:p>
            <a:endParaRPr/>
          </a:p>
        </p:txBody>
      </p:sp>
      <p:sp>
        <p:nvSpPr>
          <p:cNvPr id="20" name="object 9">
            <a:extLst>
              <a:ext uri="{FF2B5EF4-FFF2-40B4-BE49-F238E27FC236}">
                <a16:creationId xmlns:a16="http://schemas.microsoft.com/office/drawing/2014/main" id="{65C73C48-4D9F-423D-88A7-BCFE9805B2A8}"/>
              </a:ext>
            </a:extLst>
          </p:cNvPr>
          <p:cNvSpPr txBox="1"/>
          <p:nvPr/>
        </p:nvSpPr>
        <p:spPr>
          <a:xfrm>
            <a:off x="3480701" y="5597463"/>
            <a:ext cx="2321483" cy="787413"/>
          </a:xfrm>
          <a:prstGeom prst="rect">
            <a:avLst/>
          </a:prstGeom>
        </p:spPr>
        <p:txBody>
          <a:bodyPr vert="horz" wrap="square" lIns="0" tIns="33038" rIns="0" bIns="0" rtlCol="0">
            <a:spAutoFit/>
          </a:bodyPr>
          <a:lstStyle/>
          <a:p>
            <a:pPr marL="6478">
              <a:spcBef>
                <a:spcPts val="260"/>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spc="-61" dirty="0">
                <a:solidFill>
                  <a:srgbClr val="572C82"/>
                </a:solidFill>
                <a:latin typeface="GT Walsheim Pro Light" panose="02000503040000020003" pitchFamily="2" charset="-18"/>
                <a:cs typeface="Arial" panose="020B0604020202020204" pitchFamily="34" charset="0"/>
              </a:rPr>
              <a:t> </a:t>
            </a:r>
            <a:r>
              <a:rPr lang="pl-PL" sz="1100" b="1" spc="-18" dirty="0">
                <a:solidFill>
                  <a:srgbClr val="572C82"/>
                </a:solidFill>
                <a:latin typeface="GT Walsheim Pro Light" panose="02000503040000020003" pitchFamily="2" charset="-18"/>
                <a:cs typeface="Arial" panose="020B0604020202020204" pitchFamily="34" charset="0"/>
              </a:rPr>
              <a:t>Rzeszów</a:t>
            </a:r>
            <a:endParaRPr lang="en-GB" sz="1100" dirty="0">
              <a:latin typeface="GT Walsheim Pro Light" panose="02000503040000020003" pitchFamily="2" charset="-18"/>
              <a:cs typeface="Arial" panose="020B0604020202020204" pitchFamily="34" charset="0"/>
            </a:endParaRPr>
          </a:p>
          <a:p>
            <a:pPr marL="6478">
              <a:spcBef>
                <a:spcPts val="212"/>
              </a:spcBef>
            </a:pPr>
            <a:r>
              <a:rPr lang="pl-PL" sz="1100" spc="-10" dirty="0">
                <a:solidFill>
                  <a:srgbClr val="572C82"/>
                </a:solidFill>
                <a:latin typeface="GT Walsheim Pro Light" panose="02000503040000020003" pitchFamily="2" charset="-18"/>
                <a:cs typeface="Arial" panose="020B0604020202020204" pitchFamily="34" charset="0"/>
              </a:rPr>
              <a:t>Aleja Armii Krajowej 80</a:t>
            </a:r>
          </a:p>
          <a:p>
            <a:pPr marL="6478">
              <a:spcBef>
                <a:spcPts val="212"/>
              </a:spcBef>
            </a:pPr>
            <a:r>
              <a:rPr lang="pl-PL" sz="1100" spc="-5" dirty="0">
                <a:solidFill>
                  <a:srgbClr val="572C82"/>
                </a:solidFill>
                <a:latin typeface="GT Walsheim Pro Light" panose="02000503040000020003" pitchFamily="2" charset="-18"/>
                <a:cs typeface="Arial" panose="020B0604020202020204" pitchFamily="34" charset="0"/>
              </a:rPr>
              <a:t>35-307 Rzeszów</a:t>
            </a:r>
          </a:p>
          <a:p>
            <a:pPr marL="6478">
              <a:spcBef>
                <a:spcPts val="212"/>
              </a:spcBef>
            </a:pPr>
            <a:r>
              <a:rPr sz="1100" spc="-38" dirty="0">
                <a:solidFill>
                  <a:srgbClr val="572C82"/>
                </a:solidFill>
                <a:latin typeface="GT Walsheim Pro Light" panose="02000503040000020003" pitchFamily="2" charset="-18"/>
                <a:cs typeface="Arial" panose="020B0604020202020204" pitchFamily="34" charset="0"/>
              </a:rPr>
              <a:t>T: </a:t>
            </a:r>
            <a:r>
              <a:rPr lang="pl-PL" sz="1100" spc="-5" dirty="0">
                <a:solidFill>
                  <a:srgbClr val="572C82"/>
                </a:solidFill>
                <a:latin typeface="GT Walsheim Pro Light" panose="02000503040000020003" pitchFamily="2" charset="-18"/>
                <a:cs typeface="Arial" panose="020B0604020202020204" pitchFamily="34" charset="0"/>
              </a:rPr>
              <a:t>+48 723 777 539</a:t>
            </a:r>
            <a:endParaRPr sz="1100" dirty="0">
              <a:latin typeface="GT Walsheim Pro Light" panose="02000503040000020003" pitchFamily="2" charset="-18"/>
              <a:cs typeface="Arial" panose="020B0604020202020204" pitchFamily="34" charset="0"/>
            </a:endParaRPr>
          </a:p>
        </p:txBody>
      </p:sp>
      <p:sp>
        <p:nvSpPr>
          <p:cNvPr id="22" name="pole tekstowe 21">
            <a:extLst>
              <a:ext uri="{FF2B5EF4-FFF2-40B4-BE49-F238E27FC236}">
                <a16:creationId xmlns:a16="http://schemas.microsoft.com/office/drawing/2014/main" id="{D2D63A8C-7B47-458D-9CBA-55CBE47233E4}"/>
              </a:ext>
            </a:extLst>
          </p:cNvPr>
          <p:cNvSpPr txBox="1"/>
          <p:nvPr/>
        </p:nvSpPr>
        <p:spPr>
          <a:xfrm>
            <a:off x="522236" y="8887447"/>
            <a:ext cx="3429000" cy="546303"/>
          </a:xfrm>
          <a:prstGeom prst="rect">
            <a:avLst/>
          </a:prstGeom>
          <a:noFill/>
        </p:spPr>
        <p:txBody>
          <a:bodyPr wrap="square">
            <a:spAutoFit/>
          </a:bodyPr>
          <a:lstStyle/>
          <a:p>
            <a:pPr>
              <a:lnSpc>
                <a:spcPct val="100000"/>
              </a:lnSpc>
              <a:spcBef>
                <a:spcPts val="10"/>
              </a:spcBef>
            </a:pPr>
            <a:endParaRPr lang="pl-PL" sz="2000" dirty="0">
              <a:latin typeface="GT Walsheim Pro Light"/>
              <a:cs typeface="GT Walsheim Pro Light"/>
            </a:endParaRPr>
          </a:p>
          <a:p>
            <a:pPr marL="12700"/>
            <a:r>
              <a:rPr lang="pl-PL" sz="950" dirty="0">
                <a:latin typeface="GT Walsheim Pro Bold" panose="02000503040000020003" pitchFamily="2" charset="-18"/>
              </a:rPr>
              <a:t>GrantThornton.pl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1552</TotalTime>
  <Words>1637</Words>
  <Application>Microsoft Office PowerPoint</Application>
  <PresentationFormat>Papier A4 (210x297 mm)</PresentationFormat>
  <Paragraphs>118</Paragraphs>
  <Slides>8</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8</vt:i4>
      </vt:variant>
    </vt:vector>
  </HeadingPairs>
  <TitlesOfParts>
    <vt:vector size="13" baseType="lpstr">
      <vt:lpstr>Arial</vt:lpstr>
      <vt:lpstr>Calibri</vt:lpstr>
      <vt:lpstr>GT Walsheim Pro Bold</vt:lpstr>
      <vt:lpstr>GT Walsheim Pro Light</vt:lpstr>
      <vt:lpstr>Office Theme</vt:lpstr>
      <vt:lpstr>Lifting the state of epidemic and taxation</vt:lpstr>
      <vt:lpstr>Dear Sirs, </vt:lpstr>
      <vt:lpstr>As of 16 May 2022:</vt:lpstr>
      <vt:lpstr>As of 1 June 2022, the following will no longer apply:</vt:lpstr>
      <vt:lpstr>As of 1 June 2022, the following will no longer apply:</vt:lpstr>
      <vt:lpstr>As of 1 January 2023, the following will no longer apply:</vt:lpstr>
      <vt:lpstr>Preferences still apply:</vt:lpstr>
      <vt:lpstr>Feel free to 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Strategia rozwoju samorządów po nowemu - PORADNIK Grant Thornton Listopad 2021</dc:title>
  <dc:creator>Doktór Katarzyna</dc:creator>
  <cp:lastModifiedBy>Katarzyna Doktór</cp:lastModifiedBy>
  <cp:revision>120</cp:revision>
  <dcterms:created xsi:type="dcterms:W3CDTF">2021-11-24T12:33:45Z</dcterms:created>
  <dcterms:modified xsi:type="dcterms:W3CDTF">2022-05-18T07:32:52Z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2021-11-02T00:00:00Z</vt:filetime>
  </property>
  <property fmtid="{D5CDD505-2E9C-101B-9397-08002B2CF9AE}" pid="3" name="Creator">
    <vt:lpwstr>Microsoft® PowerPoint® dla Microsoft 365</vt:lpwstr>
  </property>
  <property fmtid="{D5CDD505-2E9C-101B-9397-08002B2CF9AE}" pid="4" name="LastSaved">
    <vt:filetime>2021-11-24T00:00:00Z</vt:filetime>
  </property>
</Properties>
</file>